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2"/>
  </p:notesMasterIdLst>
  <p:handoutMasterIdLst>
    <p:handoutMasterId r:id="rId33"/>
  </p:handoutMasterIdLst>
  <p:sldIdLst>
    <p:sldId id="1308" r:id="rId5"/>
    <p:sldId id="1314" r:id="rId6"/>
    <p:sldId id="1315" r:id="rId7"/>
    <p:sldId id="1316" r:id="rId8"/>
    <p:sldId id="1317" r:id="rId9"/>
    <p:sldId id="1318" r:id="rId10"/>
    <p:sldId id="1319" r:id="rId11"/>
    <p:sldId id="1320" r:id="rId12"/>
    <p:sldId id="1321" r:id="rId13"/>
    <p:sldId id="1322" r:id="rId14"/>
    <p:sldId id="1323" r:id="rId15"/>
    <p:sldId id="1324" r:id="rId16"/>
    <p:sldId id="1325" r:id="rId17"/>
    <p:sldId id="1326" r:id="rId18"/>
    <p:sldId id="1327" r:id="rId19"/>
    <p:sldId id="1328" r:id="rId20"/>
    <p:sldId id="1329" r:id="rId21"/>
    <p:sldId id="1330" r:id="rId22"/>
    <p:sldId id="1331" r:id="rId23"/>
    <p:sldId id="1332" r:id="rId24"/>
    <p:sldId id="1333" r:id="rId25"/>
    <p:sldId id="1334" r:id="rId26"/>
    <p:sldId id="1335" r:id="rId27"/>
    <p:sldId id="1339" r:id="rId28"/>
    <p:sldId id="1336" r:id="rId29"/>
    <p:sldId id="1337" r:id="rId30"/>
    <p:sldId id="1338"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9"/>
            <p14:sldId id="1336"/>
            <p14:sldId id="1337"/>
            <p14:sldId id="13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975"/>
    <a:srgbClr val="FFFFF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9" autoAdjust="0"/>
    <p:restoredTop sz="95994" autoAdjust="0"/>
  </p:normalViewPr>
  <p:slideViewPr>
    <p:cSldViewPr>
      <p:cViewPr>
        <p:scale>
          <a:sx n="75" d="100"/>
          <a:sy n="75" d="100"/>
        </p:scale>
        <p:origin x="1842" y="81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5/8/2017 11:56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5/8/2017 11:56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5/8/2017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202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688">
              <a:lnSpc>
                <a:spcPct val="100000"/>
              </a:lnSpc>
              <a:spcBef>
                <a:spcPts val="0"/>
              </a:spcBef>
              <a:buClrTx/>
              <a:buSzTx/>
            </a:pPr>
            <a:endParaRPr lang="en-US" sz="900" kern="0" spc="20" dirty="0">
              <a:solidFill>
                <a:srgbClr val="FFFFFF"/>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143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 11:56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9482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06567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with free 30 day trial of Xamarin</a:t>
            </a:r>
            <a:r>
              <a:rPr lang="en-US" baseline="0"/>
              <a:t> at xamarin.com</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5236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718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11:56 AM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783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139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3099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1601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932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435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332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01" lvl="1" indent="-457101">
              <a:buFont typeface="+mj-lt"/>
              <a:buAutoNum type="arabicPeriod" startAt="5"/>
            </a:pPr>
            <a:r>
              <a:rPr lang="en-US" sz="1800" dirty="0"/>
              <a:t>Backend deletes expired handles when PNS rejects them</a:t>
            </a:r>
          </a:p>
          <a:p>
            <a:pPr marL="457101" lvl="1" indent="-457101">
              <a:buFont typeface="+mj-lt"/>
              <a:buAutoNum type="arabicPeriod" startAt="5"/>
            </a:pPr>
            <a:r>
              <a:rPr lang="en-US" sz="1800" dirty="0"/>
              <a:t>Maintain mapping between logical users/groups and device handles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212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59427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p>
        </p:txBody>
      </p:sp>
    </p:spTree>
    <p:extLst>
      <p:ext uri="{BB962C8B-B14F-4D97-AF65-F5344CB8AC3E}">
        <p14:creationId xmlns:p14="http://schemas.microsoft.com/office/powerpoint/2010/main" val="17171599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611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45" y="231828"/>
            <a:ext cx="10726460" cy="1011644"/>
          </a:xfrm>
        </p:spPr>
        <p:txBody>
          <a:bodyPr anchor="b">
            <a:normAutofit/>
          </a:bodyPr>
          <a:lstStyle>
            <a:lvl1pPr>
              <a:defRPr sz="4488">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36545" y="1769975"/>
            <a:ext cx="10726460" cy="580223"/>
          </a:xfrm>
          <a:prstGeom prst="rect">
            <a:avLst/>
          </a:prstGeom>
        </p:spPr>
        <p:txBody>
          <a:bodyPr/>
          <a:lstStyle>
            <a:lvl1pPr marL="0" indent="0">
              <a:buNone/>
              <a:defRPr sz="2856" b="0" i="0">
                <a:solidFill>
                  <a:srgbClr val="4598CB"/>
                </a:solidFill>
                <a:latin typeface="Segoe UI" charset="0"/>
                <a:ea typeface="Segoe UI" charset="0"/>
                <a:cs typeface="Segoe UI"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4618377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2.png"/><Relationship Id="rId3" Type="http://schemas.openxmlformats.org/officeDocument/2006/relationships/image" Target="../media/image10.emf"/><Relationship Id="rId21" Type="http://schemas.openxmlformats.org/officeDocument/2006/relationships/image" Target="../media/image28.png"/><Relationship Id="rId7" Type="http://schemas.openxmlformats.org/officeDocument/2006/relationships/image" Target="../media/image14.emf"/><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1.pn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0.emf"/><Relationship Id="rId5" Type="http://schemas.openxmlformats.org/officeDocument/2006/relationships/image" Target="../media/image12.emf"/><Relationship Id="rId15" Type="http://schemas.openxmlformats.org/officeDocument/2006/relationships/image" Target="../media/image22.png"/><Relationship Id="rId23" Type="http://schemas.microsoft.com/office/2007/relationships/hdphoto" Target="../media/hdphoto1.wdp"/><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emf"/><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5.emf"/></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7" y="296862"/>
            <a:ext cx="3657600" cy="566204"/>
          </a:xfrm>
          <a:prstGeom prst="rect">
            <a:avLst/>
          </a:prstGeom>
        </p:spPr>
      </p:pic>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4381393" y="1292364"/>
            <a:ext cx="7569940" cy="4249692"/>
            <a:chOff x="8238008" y="1111207"/>
            <a:chExt cx="14846474" cy="8334668"/>
          </a:xfrm>
        </p:grpSpPr>
        <p:grpSp>
          <p:nvGrpSpPr>
            <p:cNvPr id="3" name="Group 2"/>
            <p:cNvGrpSpPr/>
            <p:nvPr/>
          </p:nvGrpSpPr>
          <p:grpSpPr>
            <a:xfrm>
              <a:off x="8238008" y="1111207"/>
              <a:ext cx="14846474" cy="8334668"/>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91414" tIns="45706" rIns="91414" bIns="45706" numCol="1" anchor="t" anchorCtr="0" compatLnSpc="1">
                <a:prstTxWarp prst="textNoShape">
                  <a:avLst/>
                </a:prstTxWarp>
              </a:bodyPr>
              <a:lstStyle/>
              <a:p>
                <a:pPr defTabSz="932475">
                  <a:defRPr/>
                </a:pPr>
                <a:endParaRPr lang="en-US" kern="0"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802968" y="252061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6276230" y="240356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74" name="Oval 73"/>
            <p:cNvSpPr/>
            <p:nvPr/>
          </p:nvSpPr>
          <p:spPr bwMode="auto">
            <a:xfrm>
              <a:off x="17649101" y="4802807"/>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6" name="Oval 75"/>
            <p:cNvSpPr/>
            <p:nvPr/>
          </p:nvSpPr>
          <p:spPr bwMode="auto">
            <a:xfrm>
              <a:off x="20396843" y="4037269"/>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7" name="Oval 76"/>
            <p:cNvSpPr/>
            <p:nvPr/>
          </p:nvSpPr>
          <p:spPr bwMode="auto">
            <a:xfrm>
              <a:off x="15789492" y="326068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8" name="Oval 77"/>
            <p:cNvSpPr/>
            <p:nvPr/>
          </p:nvSpPr>
          <p:spPr bwMode="auto">
            <a:xfrm>
              <a:off x="15880631" y="286090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9" name="Oval 78"/>
            <p:cNvSpPr/>
            <p:nvPr/>
          </p:nvSpPr>
          <p:spPr bwMode="auto">
            <a:xfrm>
              <a:off x="15559607" y="2511144"/>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0" name="Oval 79"/>
            <p:cNvSpPr/>
            <p:nvPr/>
          </p:nvSpPr>
          <p:spPr bwMode="auto">
            <a:xfrm>
              <a:off x="14989945" y="322553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1" name="Oval 80"/>
            <p:cNvSpPr/>
            <p:nvPr/>
          </p:nvSpPr>
          <p:spPr bwMode="auto">
            <a:xfrm>
              <a:off x="9995109" y="4097336"/>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2" name="Oval 81"/>
            <p:cNvSpPr/>
            <p:nvPr/>
          </p:nvSpPr>
          <p:spPr bwMode="auto">
            <a:xfrm>
              <a:off x="10733637" y="3707472"/>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3" name="Oval 82"/>
            <p:cNvSpPr/>
            <p:nvPr/>
          </p:nvSpPr>
          <p:spPr bwMode="auto">
            <a:xfrm>
              <a:off x="11648813" y="4395318"/>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4" name="Oval 83"/>
            <p:cNvSpPr/>
            <p:nvPr/>
          </p:nvSpPr>
          <p:spPr bwMode="auto">
            <a:xfrm>
              <a:off x="11549178" y="4495680"/>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5" name="Oval 84"/>
            <p:cNvSpPr/>
            <p:nvPr/>
          </p:nvSpPr>
          <p:spPr bwMode="auto">
            <a:xfrm>
              <a:off x="11731281" y="4511634"/>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6" name="Oval 85"/>
            <p:cNvSpPr/>
            <p:nvPr/>
          </p:nvSpPr>
          <p:spPr bwMode="auto">
            <a:xfrm>
              <a:off x="10067215" y="373337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 name="Group 3"/>
          <p:cNvGrpSpPr/>
          <p:nvPr/>
        </p:nvGrpSpPr>
        <p:grpSpPr>
          <a:xfrm>
            <a:off x="213317" y="3247252"/>
            <a:ext cx="2821944" cy="3468167"/>
            <a:chOff x="211612" y="3247180"/>
            <a:chExt cx="2822745" cy="3469152"/>
          </a:xfrm>
        </p:grpSpPr>
        <p:sp>
          <p:nvSpPr>
            <p:cNvPr id="13" name="TextBox 12"/>
            <p:cNvSpPr txBox="1"/>
            <p:nvPr/>
          </p:nvSpPr>
          <p:spPr>
            <a:xfrm>
              <a:off x="211612" y="3247180"/>
              <a:ext cx="2822745" cy="1824772"/>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2400" kern="0" dirty="0">
                  <a:gradFill>
                    <a:gsLst>
                      <a:gs pos="0">
                        <a:srgbClr val="ECECEC"/>
                      </a:gs>
                      <a:gs pos="100000">
                        <a:srgbClr val="ECECEC"/>
                      </a:gs>
                    </a:gsLst>
                    <a:lin ang="5400000" scaled="0"/>
                  </a:gradFill>
                  <a:latin typeface="Segoe UI Light" charset="0"/>
                </a:rPr>
                <a:t>100+ datacenters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Top 3 networks in the world</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2x AWS, 6x Google DC Regions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G Series – Largest VM in World</a:t>
              </a:r>
              <a:br>
                <a:rPr lang="en-US" sz="1199" kern="0" dirty="0">
                  <a:gradFill>
                    <a:gsLst>
                      <a:gs pos="0">
                        <a:srgbClr val="ECECEC"/>
                      </a:gs>
                      <a:gs pos="100000">
                        <a:srgbClr val="ECECEC"/>
                      </a:gs>
                    </a:gsLst>
                    <a:lin ang="5400000" scaled="0"/>
                  </a:gradFill>
                  <a:latin typeface="Segoe UI Light" charset="0"/>
                </a:rPr>
              </a:br>
              <a:r>
                <a:rPr lang="en-US" sz="1199" kern="0" dirty="0">
                  <a:gradFill>
                    <a:gsLst>
                      <a:gs pos="0">
                        <a:srgbClr val="ECECEC"/>
                      </a:gs>
                      <a:gs pos="100000">
                        <a:srgbClr val="ECECEC"/>
                      </a:gs>
                    </a:gsLst>
                    <a:lin ang="5400000" scaled="0"/>
                  </a:gradFill>
                  <a:latin typeface="Segoe UI Light" charset="0"/>
                </a:rPr>
                <a:t>32 cores, 448GB Ram, SSD…</a:t>
              </a:r>
            </a:p>
          </p:txBody>
        </p:sp>
        <p:grpSp>
          <p:nvGrpSpPr>
            <p:cNvPr id="25" name="Group 24"/>
            <p:cNvGrpSpPr/>
            <p:nvPr/>
          </p:nvGrpSpPr>
          <p:grpSpPr>
            <a:xfrm>
              <a:off x="508821" y="4999722"/>
              <a:ext cx="1319357" cy="911464"/>
              <a:chOff x="508821" y="4999722"/>
              <a:chExt cx="1319357" cy="911464"/>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3" name="TextBox 32"/>
              <p:cNvSpPr txBox="1"/>
              <p:nvPr/>
            </p:nvSpPr>
            <p:spPr>
              <a:xfrm>
                <a:off x="683678" y="4999722"/>
                <a:ext cx="1144500" cy="464889"/>
              </a:xfrm>
              <a:prstGeom prst="rect">
                <a:avLst/>
              </a:prstGeom>
              <a:noFill/>
            </p:spPr>
            <p:txBody>
              <a:bodyPr wrap="none" lIns="182828" tIns="146262" rIns="182828" bIns="146262"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Operational</a:t>
                </a: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5" name="TextBox 34"/>
              <p:cNvSpPr txBox="1"/>
              <p:nvPr/>
            </p:nvSpPr>
            <p:spPr>
              <a:xfrm>
                <a:off x="683678" y="5446297"/>
                <a:ext cx="1126511" cy="464889"/>
              </a:xfrm>
              <a:prstGeom prst="rect">
                <a:avLst/>
              </a:prstGeom>
              <a:noFill/>
            </p:spPr>
            <p:txBody>
              <a:bodyPr wrap="none" lIns="182828" tIns="146262" rIns="182828" bIns="146262"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32475">
                  <a:defRPr/>
                </a:pPr>
                <a:r>
                  <a:rPr lang="en-US" sz="1199" kern="0" dirty="0">
                    <a:gradFill>
                      <a:gsLst>
                        <a:gs pos="0">
                          <a:srgbClr val="ECECEC"/>
                        </a:gs>
                        <a:gs pos="100000">
                          <a:srgbClr val="ECECEC"/>
                        </a:gs>
                      </a:gsLst>
                      <a:lin ang="5400000" scaled="0"/>
                    </a:gradFill>
                    <a:latin typeface="Segoe UI Light" charset="0"/>
                  </a:rPr>
                  <a:t>Announced</a:t>
                </a:r>
              </a:p>
            </p:txBody>
          </p:sp>
        </p:grpSp>
        <p:sp>
          <p:nvSpPr>
            <p:cNvPr id="60" name="TextBox 59"/>
            <p:cNvSpPr txBox="1"/>
            <p:nvPr/>
          </p:nvSpPr>
          <p:spPr>
            <a:xfrm>
              <a:off x="211612" y="5974442"/>
              <a:ext cx="2098273" cy="741890"/>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 Operated by 21Vianet</a:t>
              </a:r>
            </a:p>
          </p:txBody>
        </p:sp>
      </p:grpSp>
      <p:grpSp>
        <p:nvGrpSpPr>
          <p:cNvPr id="43" name="Group 42"/>
          <p:cNvGrpSpPr/>
          <p:nvPr/>
        </p:nvGrpSpPr>
        <p:grpSpPr>
          <a:xfrm>
            <a:off x="8890418" y="-4762"/>
            <a:ext cx="3560955" cy="6992541"/>
            <a:chOff x="7918451" y="0"/>
            <a:chExt cx="4270036" cy="6994525"/>
          </a:xfrm>
          <a:solidFill>
            <a:schemeClr val="tx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6" name="TextBox 45"/>
            <p:cNvSpPr txBox="1"/>
            <p:nvPr/>
          </p:nvSpPr>
          <p:spPr>
            <a:xfrm>
              <a:off x="7933142" y="1321188"/>
              <a:ext cx="2450684" cy="2196657"/>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latin typeface="Segoe UI Light" charset="0"/>
                </a:rPr>
                <a:t>38</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76327" y="1890456"/>
            <a:ext cx="5415107" cy="19020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4798" dirty="0">
                <a:solidFill>
                  <a:schemeClr val="bg1"/>
                </a:solidFill>
                <a:latin typeface="Segoe UI Light" charset="0"/>
                <a:cs typeface="Segoe UI Light" charset="0"/>
              </a:rPr>
              <a:t>Infrastructure designed for Scale</a:t>
            </a:r>
            <a:endParaRPr lang="en-US" sz="2800" dirty="0">
              <a:solidFill>
                <a:schemeClr val="bg1"/>
              </a:solidFill>
              <a:latin typeface="Segoe UI Light" charset="0"/>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116996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7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000" fill="hold"/>
                                        <p:tgtEl>
                                          <p:spTgt spid="43"/>
                                        </p:tgtEl>
                                        <p:attrNameLst>
                                          <p:attrName>ppt_x</p:attrName>
                                        </p:attrNameLst>
                                      </p:cBhvr>
                                      <p:tavLst>
                                        <p:tav tm="0">
                                          <p:val>
                                            <p:strVal val="1+#ppt_w/2"/>
                                          </p:val>
                                        </p:tav>
                                        <p:tav tm="100000">
                                          <p:val>
                                            <p:strVal val="#ppt_x"/>
                                          </p:val>
                                        </p:tav>
                                      </p:tavLst>
                                    </p:anim>
                                    <p:anim calcmode="lin" valueType="num">
                                      <p:cBhvr additive="base">
                                        <p:cTn id="21" dur="1000" fill="hold"/>
                                        <p:tgtEl>
                                          <p:spTgt spid="43"/>
                                        </p:tgtEl>
                                        <p:attrNameLst>
                                          <p:attrName>ppt_y</p:attrName>
                                        </p:attrNameLst>
                                      </p:cBhvr>
                                      <p:tavLst>
                                        <p:tav tm="0">
                                          <p:val>
                                            <p:strVal val="#ppt_y"/>
                                          </p:val>
                                        </p:tav>
                                        <p:tav tm="100000">
                                          <p:val>
                                            <p:strVal val="#ppt_y"/>
                                          </p:val>
                                        </p:tav>
                                      </p:tavLst>
                                    </p:anim>
                                  </p:childTnLst>
                                </p:cTn>
                              </p:par>
                              <p:par>
                                <p:cTn id="22" presetID="42" presetClass="path" presetSubtype="0" accel="50000" decel="50000" fill="hold" nodeType="withEffect">
                                  <p:stCondLst>
                                    <p:cond delay="0"/>
                                  </p:stCondLst>
                                  <p:childTnLst>
                                    <p:animMotion origin="layout" path="M 0.02975 -0.0037 L -0.32012 -0.0015 " pathEditMode="relative" rAng="0" ptsTypes="AA">
                                      <p:cBhvr>
                                        <p:cTn id="23" dur="2000" fill="hold"/>
                                        <p:tgtEl>
                                          <p:spTgt spid="6"/>
                                        </p:tgtEl>
                                        <p:attrNameLst>
                                          <p:attrName>ppt_x</p:attrName>
                                          <p:attrName>ppt_y</p:attrName>
                                        </p:attrNameLst>
                                      </p:cBhvr>
                                      <p:rCtr x="-17493" y="104"/>
                                    </p:animMotion>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1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2" grpId="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a:t>Extremely</a:t>
            </a:r>
            <a:r>
              <a:rPr lang="en-US" dirty="0"/>
              <a:t> powerful</a:t>
            </a:r>
          </a:p>
          <a:p>
            <a:r>
              <a:rPr lang="en-US" dirty="0"/>
              <a:t>Flexible</a:t>
            </a:r>
            <a:endParaRPr lang="en-US" i="1" dirty="0"/>
          </a:p>
          <a:p>
            <a:pPr lvl="1"/>
            <a:r>
              <a:rPr lang="en-US" dirty="0">
                <a:latin typeface="+mj-lt"/>
              </a:rPr>
              <a:t>Easy Tables (Node.js Backend)</a:t>
            </a:r>
          </a:p>
          <a:p>
            <a:pPr lvl="1"/>
            <a:r>
              <a:rPr lang="en-US" dirty="0">
                <a:latin typeface="+mj-lt"/>
              </a:rPr>
              <a:t>App Service (ASP.NET Backend)</a:t>
            </a:r>
          </a:p>
          <a:p>
            <a:r>
              <a:rPr lang="en-US" dirty="0">
                <a:latin typeface="+mj-lt"/>
              </a:rPr>
              <a:t>Cross-platform client SDK</a:t>
            </a:r>
          </a:p>
          <a:p>
            <a:pPr lvl="1"/>
            <a:r>
              <a:rPr lang="en-US" dirty="0">
                <a:latin typeface="+mj-lt"/>
              </a:rPr>
              <a:t>iOS</a:t>
            </a:r>
            <a:r>
              <a:rPr lang="en-US">
                <a:latin typeface="+mj-lt"/>
              </a:rPr>
              <a:t>, Android, and Windows</a:t>
            </a:r>
            <a:endParaRPr lang="en-US" dirty="0">
              <a:latin typeface="+mj-lt"/>
            </a:endParaRPr>
          </a:p>
          <a:p>
            <a:r>
              <a:rPr lang="en-US" dirty="0"/>
              <a:t>Open source C#</a:t>
            </a:r>
            <a:endParaRPr lang="en-US" dirty="0">
              <a:latin typeface="+mj-lt"/>
            </a:endParaRPr>
          </a:p>
          <a:p>
            <a:pPr lvl="1"/>
            <a:r>
              <a:rPr lang="en-US" dirty="0">
                <a:latin typeface="+mj-lt"/>
              </a:rPr>
              <a:t>Backend and Client SDKS on GitHub</a:t>
            </a:r>
          </a:p>
        </p:txBody>
      </p:sp>
      <p:sp>
        <p:nvSpPr>
          <p:cNvPr id="3" name="Title 2"/>
          <p:cNvSpPr>
            <a:spLocks noGrp="1"/>
          </p:cNvSpPr>
          <p:nvPr>
            <p:ph type="title"/>
          </p:nvPr>
        </p:nvSpPr>
        <p:spPr/>
        <p:txBody>
          <a:bodyPr/>
          <a:lstStyle/>
          <a:p>
            <a:r>
              <a:rPr lang="en-US" dirty="0"/>
              <a:t>Why Azure Mobile Apps?</a:t>
            </a:r>
          </a:p>
        </p:txBody>
      </p:sp>
    </p:spTree>
    <p:extLst>
      <p:ext uri="{BB962C8B-B14F-4D97-AF65-F5344CB8AC3E}">
        <p14:creationId xmlns:p14="http://schemas.microsoft.com/office/powerpoint/2010/main" val="1634706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916868" y="3907510"/>
            <a:ext cx="875354" cy="1895"/>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8473" y="2050264"/>
            <a:ext cx="2852919" cy="40383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600904" y="3703967"/>
            <a:ext cx="4038309" cy="730905"/>
          </a:xfrm>
          <a:prstGeom prst="rect">
            <a:avLst/>
          </a:prstGeom>
          <a:solidFill>
            <a:schemeClr val="tx2"/>
          </a:solidFill>
          <a:ln>
            <a:noFill/>
          </a:ln>
        </p:spPr>
        <p:txBody>
          <a:bodyPr wrap="square" lIns="178955" tIns="143164" rIns="178955" bIns="143164" rtlCol="0">
            <a:spAutoFit/>
          </a:bodyPr>
          <a:lstStyle/>
          <a:p>
            <a:pPr algn="ctr" defTabSz="912504">
              <a:lnSpc>
                <a:spcPct val="90000"/>
              </a:lnSpc>
              <a:defRPr/>
            </a:pPr>
            <a:r>
              <a:rPr lang="en-US" sz="3130" kern="0">
                <a:solidFill>
                  <a:schemeClr val="bg1"/>
                </a:solidFill>
              </a:rPr>
              <a:t>REST API</a:t>
            </a:r>
          </a:p>
        </p:txBody>
      </p:sp>
      <p:sp>
        <p:nvSpPr>
          <p:cNvPr id="49" name="TextBox 48"/>
          <p:cNvSpPr txBox="1"/>
          <p:nvPr/>
        </p:nvSpPr>
        <p:spPr>
          <a:xfrm>
            <a:off x="482697" y="2204370"/>
            <a:ext cx="2547522" cy="3727490"/>
          </a:xfrm>
          <a:prstGeom prst="rect">
            <a:avLst/>
          </a:prstGeom>
          <a:solidFill>
            <a:schemeClr val="accent1"/>
          </a:solidFill>
        </p:spPr>
        <p:txBody>
          <a:bodyPr wrap="square" lIns="178955" tIns="143164" rIns="178955" bIns="143164" numCol="2" rtlCol="0">
            <a:noAutofit/>
          </a:bodyPr>
          <a:lstStyle/>
          <a:p>
            <a:pPr defTabSz="912652" fontAlgn="base">
              <a:lnSpc>
                <a:spcPct val="90000"/>
              </a:lnSpc>
              <a:spcBef>
                <a:spcPct val="0"/>
              </a:spcBef>
              <a:spcAft>
                <a:spcPct val="0"/>
              </a:spcAft>
              <a:tabLst>
                <a:tab pos="894674" algn="l"/>
              </a:tabLst>
              <a:defRPr/>
            </a:pPr>
            <a:endParaRPr lang="en-US" sz="1079" kern="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713842" y="2421292"/>
            <a:ext cx="768332" cy="679679"/>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1020866" y="2435755"/>
            <a:ext cx="421606" cy="594499"/>
          </a:xfrm>
          <a:prstGeom prst="rect">
            <a:avLst/>
          </a:prstGeom>
        </p:spPr>
      </p:pic>
      <p:grpSp>
        <p:nvGrpSpPr>
          <p:cNvPr id="68" name="Group 67"/>
          <p:cNvGrpSpPr/>
          <p:nvPr/>
        </p:nvGrpSpPr>
        <p:grpSpPr>
          <a:xfrm>
            <a:off x="701673" y="4937440"/>
            <a:ext cx="1780499" cy="852827"/>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8955" tIns="143164" rIns="178955" bIns="143164" rtlCol="0">
              <a:spAutoFit/>
            </a:bodyPr>
            <a:lstStyle/>
            <a:p>
              <a:pPr defTabSz="912504">
                <a:lnSpc>
                  <a:spcPct val="90000"/>
                </a:lnSpc>
                <a:defRPr/>
              </a:pPr>
              <a:r>
                <a:rPr lang="en-US" sz="1998" kern="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766133" y="1412487"/>
            <a:ext cx="7389163" cy="5306285"/>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51" rIns="0" bIns="46551" numCol="1" rtlCol="0" anchor="ctr" anchorCtr="0" compatLnSpc="1">
              <a:prstTxWarp prst="textNoShape">
                <a:avLst/>
              </a:prstTxWarp>
            </a:bodyPr>
            <a:lstStyle/>
            <a:p>
              <a:pPr algn="ctr" defTabSz="930690" fontAlgn="base">
                <a:spcBef>
                  <a:spcPct val="0"/>
                </a:spcBef>
                <a:spcAft>
                  <a:spcPct val="0"/>
                </a:spcAft>
              </a:pPr>
              <a:endParaRPr lang="en-US" sz="1998" kern="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153970" y="5320229"/>
            <a:ext cx="995171" cy="1213823"/>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Windows</a:t>
              </a:r>
            </a:p>
          </p:txBody>
        </p:sp>
      </p:grpSp>
      <p:grpSp>
        <p:nvGrpSpPr>
          <p:cNvPr id="77" name="Group 76"/>
          <p:cNvGrpSpPr/>
          <p:nvPr/>
        </p:nvGrpSpPr>
        <p:grpSpPr>
          <a:xfrm>
            <a:off x="6279056" y="5534439"/>
            <a:ext cx="830540" cy="1129420"/>
            <a:chOff x="6794518" y="5235831"/>
            <a:chExt cx="831838" cy="1131183"/>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Android</a:t>
              </a:r>
            </a:p>
            <a:p>
              <a:pPr algn="ctr" defTabSz="894584">
                <a:lnSpc>
                  <a:spcPct val="90000"/>
                </a:lnSpc>
                <a:defRPr/>
              </a:pPr>
              <a:r>
                <a:rPr lang="en-US" sz="1055" kern="0">
                  <a:solidFill>
                    <a:srgbClr val="FFFFFF"/>
                  </a:solidFill>
                </a:rPr>
                <a:t>Chrome</a:t>
              </a:r>
            </a:p>
          </p:txBody>
        </p:sp>
      </p:grpSp>
      <p:sp>
        <p:nvSpPr>
          <p:cNvPr id="81" name="TextBox 80"/>
          <p:cNvSpPr txBox="1"/>
          <p:nvPr/>
        </p:nvSpPr>
        <p:spPr>
          <a:xfrm>
            <a:off x="5299519" y="6075782"/>
            <a:ext cx="789569" cy="581135"/>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iOS OSX</a:t>
            </a:r>
          </a:p>
        </p:txBody>
      </p:sp>
      <p:grpSp>
        <p:nvGrpSpPr>
          <p:cNvPr id="83" name="Group 82"/>
          <p:cNvGrpSpPr/>
          <p:nvPr/>
        </p:nvGrpSpPr>
        <p:grpSpPr>
          <a:xfrm>
            <a:off x="8957463" y="5532841"/>
            <a:ext cx="1140488" cy="992831"/>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6" tIns="146076" rIns="182596"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pPr>
              <a:endParaRPr lang="en-US" sz="2397"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In-App</a:t>
              </a:r>
            </a:p>
          </p:txBody>
        </p:sp>
      </p:grpSp>
      <p:grpSp>
        <p:nvGrpSpPr>
          <p:cNvPr id="86" name="Group 85"/>
          <p:cNvGrpSpPr/>
          <p:nvPr/>
        </p:nvGrpSpPr>
        <p:grpSpPr>
          <a:xfrm>
            <a:off x="8128920" y="5524012"/>
            <a:ext cx="951305" cy="1010042"/>
            <a:chOff x="8872474" y="5203497"/>
            <a:chExt cx="952791" cy="1011619"/>
          </a:xfrm>
        </p:grpSpPr>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Kindle</a:t>
              </a:r>
            </a:p>
          </p:txBody>
        </p:sp>
      </p:grpSp>
      <p:grpSp>
        <p:nvGrpSpPr>
          <p:cNvPr id="89" name="Group 88"/>
          <p:cNvGrpSpPr/>
          <p:nvPr/>
        </p:nvGrpSpPr>
        <p:grpSpPr bwMode="gray">
          <a:xfrm>
            <a:off x="7418647" y="3907508"/>
            <a:ext cx="649461" cy="433280"/>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grpSp>
      <p:sp>
        <p:nvSpPr>
          <p:cNvPr id="15" name="TextBox 14"/>
          <p:cNvSpPr txBox="1"/>
          <p:nvPr/>
        </p:nvSpPr>
        <p:spPr>
          <a:xfrm>
            <a:off x="482698" y="3170669"/>
            <a:ext cx="2477204" cy="1141640"/>
          </a:xfrm>
          <a:prstGeom prst="rect">
            <a:avLst/>
          </a:prstGeom>
          <a:noFill/>
        </p:spPr>
        <p:txBody>
          <a:bodyPr wrap="square" lIns="182596" tIns="146076" rIns="182596" bIns="146076" rtlCol="0">
            <a:spAutoFit/>
          </a:bodyPr>
          <a:lstStyle/>
          <a:p>
            <a:pPr defTabSz="914224">
              <a:lnSpc>
                <a:spcPct val="90000"/>
              </a:lnSpc>
              <a:spcAft>
                <a:spcPts val="599"/>
              </a:spcAft>
            </a:pPr>
            <a:r>
              <a:rPr lang="en-US" sz="1998" kern="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444342" y="1694856"/>
            <a:ext cx="1596468" cy="4432351"/>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82596" tIns="146076" rIns="182596" bIns="146076" rtlCol="0">
              <a:spAutoFit/>
            </a:bodyPr>
            <a:lstStyle/>
            <a:p>
              <a:pPr defTabSz="914224">
                <a:lnSpc>
                  <a:spcPct val="90000"/>
                </a:lnSpc>
                <a:spcAft>
                  <a:spcPts val="599"/>
                </a:spcAft>
              </a:pPr>
              <a:r>
                <a:rPr lang="en-US" sz="1597" kern="0">
                  <a:solidFill>
                    <a:srgbClr val="FFFFFF"/>
                  </a:solidFill>
                  <a:latin typeface="Segoe UI Light"/>
                </a:rPr>
                <a:t>Backend code</a:t>
              </a:r>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946724" y="2206310"/>
            <a:ext cx="701839" cy="910547"/>
            <a:chOff x="6967218" y="2204292"/>
            <a:chExt cx="702936" cy="911970"/>
          </a:xfrm>
        </p:grpSpPr>
        <p:pic>
          <p:nvPicPr>
            <p:cNvPr id="132" name="Picture 13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SQL</a:t>
              </a:r>
            </a:p>
          </p:txBody>
        </p:sp>
      </p:grpSp>
      <p:grpSp>
        <p:nvGrpSpPr>
          <p:cNvPr id="63" name="Group 62"/>
          <p:cNvGrpSpPr/>
          <p:nvPr/>
        </p:nvGrpSpPr>
        <p:grpSpPr>
          <a:xfrm>
            <a:off x="8080955" y="2175816"/>
            <a:ext cx="1028368" cy="938326"/>
            <a:chOff x="8134624" y="2173750"/>
            <a:chExt cx="1029974" cy="939791"/>
          </a:xfrm>
        </p:grpSpPr>
        <p:pic>
          <p:nvPicPr>
            <p:cNvPr id="135" name="Picture 134" descr="mongodb white.png"/>
            <p:cNvPicPr>
              <a:picLocks noChangeAspect="1"/>
            </p:cNvPicPr>
            <p:nvPr/>
          </p:nvPicPr>
          <p:blipFill>
            <a:blip r:embed="rId22" cstate="print">
              <a:clrChange>
                <a:clrFrom>
                  <a:srgbClr val="89D1E5"/>
                </a:clrFrom>
                <a:clrTo>
                  <a:srgbClr val="89D1E5">
                    <a:alpha val="0"/>
                  </a:srgbClr>
                </a:clrTo>
              </a:clrChange>
              <a:extLst>
                <a:ext uri="{BEBA8EAE-BF5A-486C-A8C5-ECC9F3942E4B}">
                  <a14:imgProps xmlns:a14="http://schemas.microsoft.com/office/drawing/2010/main">
                    <a14:imgLayer r:embed="rId23">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Mongo</a:t>
              </a:r>
            </a:p>
          </p:txBody>
        </p:sp>
      </p:grpSp>
      <p:grpSp>
        <p:nvGrpSpPr>
          <p:cNvPr id="62" name="Group 61"/>
          <p:cNvGrpSpPr/>
          <p:nvPr/>
        </p:nvGrpSpPr>
        <p:grpSpPr>
          <a:xfrm>
            <a:off x="7516863" y="2211492"/>
            <a:ext cx="877297" cy="903027"/>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Tables</a:t>
              </a:r>
            </a:p>
          </p:txBody>
        </p:sp>
        <p:pic>
          <p:nvPicPr>
            <p:cNvPr id="139" name="Picture 138"/>
            <p:cNvPicPr>
              <a:picLocks noChangeAspect="1"/>
            </p:cNvPicPr>
            <p:nvPr/>
          </p:nvPicPr>
          <p:blipFill>
            <a:blip r:embed="rId24">
              <a:biLevel thresh="25000"/>
            </a:blip>
            <a:stretch>
              <a:fillRect/>
            </a:stretch>
          </p:blipFill>
          <p:spPr>
            <a:xfrm>
              <a:off x="7643886" y="2209104"/>
              <a:ext cx="590420" cy="513241"/>
            </a:xfrm>
            <a:prstGeom prst="rect">
              <a:avLst/>
            </a:prstGeom>
          </p:spPr>
        </p:pic>
      </p:grpSp>
      <p:grpSp>
        <p:nvGrpSpPr>
          <p:cNvPr id="64" name="Group 63"/>
          <p:cNvGrpSpPr/>
          <p:nvPr/>
        </p:nvGrpSpPr>
        <p:grpSpPr>
          <a:xfrm>
            <a:off x="8673965" y="2135301"/>
            <a:ext cx="1028368" cy="978841"/>
            <a:chOff x="8737007" y="2133171"/>
            <a:chExt cx="1029974" cy="980369"/>
          </a:xfrm>
        </p:grpSpPr>
        <p:pic>
          <p:nvPicPr>
            <p:cNvPr id="61" name="Picture 60"/>
            <p:cNvPicPr>
              <a:picLocks noChangeAspect="1"/>
            </p:cNvPicPr>
            <p:nvPr/>
          </p:nvPicPr>
          <p:blipFill>
            <a:blip r:embed="rId25"/>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O365</a:t>
              </a:r>
            </a:p>
          </p:txBody>
        </p:sp>
      </p:grpSp>
      <p:grpSp>
        <p:nvGrpSpPr>
          <p:cNvPr id="65" name="Group 64"/>
          <p:cNvGrpSpPr/>
          <p:nvPr/>
        </p:nvGrpSpPr>
        <p:grpSpPr>
          <a:xfrm>
            <a:off x="9402468" y="2199343"/>
            <a:ext cx="1028368" cy="914797"/>
            <a:chOff x="9407441" y="2197313"/>
            <a:chExt cx="1029974" cy="916226"/>
          </a:xfrm>
        </p:grpSpPr>
        <p:pic>
          <p:nvPicPr>
            <p:cNvPr id="59" name="Picture 58"/>
            <p:cNvPicPr>
              <a:picLocks noChangeAspect="1"/>
            </p:cNvPicPr>
            <p:nvPr/>
          </p:nvPicPr>
          <p:blipFill>
            <a:blip r:embed="rId26"/>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API Apps</a:t>
              </a:r>
            </a:p>
          </p:txBody>
        </p:sp>
      </p:grpSp>
      <p:grpSp>
        <p:nvGrpSpPr>
          <p:cNvPr id="70" name="Group 69"/>
          <p:cNvGrpSpPr/>
          <p:nvPr/>
        </p:nvGrpSpPr>
        <p:grpSpPr>
          <a:xfrm>
            <a:off x="4930612" y="1504281"/>
            <a:ext cx="1924621" cy="1256848"/>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82596" tIns="146076" rIns="182596" bIns="146076" rtlCol="0">
              <a:spAutoFit/>
            </a:bodyPr>
            <a:lstStyle/>
            <a:p>
              <a:pPr defTabSz="912652">
                <a:tabLst>
                  <a:tab pos="894674" algn="l"/>
                </a:tabLst>
                <a:defRPr/>
              </a:pPr>
              <a:r>
                <a:rPr lang="en-US" sz="2397" kern="0">
                  <a:solidFill>
                    <a:srgbClr val="FFFFFF"/>
                  </a:solidFill>
                  <a:latin typeface="Segoe UI Light"/>
                </a:rPr>
                <a:t>Offline Sync</a:t>
              </a:r>
            </a:p>
          </p:txBody>
        </p:sp>
      </p:grpSp>
      <p:pic>
        <p:nvPicPr>
          <p:cNvPr id="93" name="Picture 92"/>
          <p:cNvPicPr>
            <a:picLocks noChangeAspect="1"/>
          </p:cNvPicPr>
          <p:nvPr/>
        </p:nvPicPr>
        <p:blipFill rotWithShape="1">
          <a:blip r:embed="rId27"/>
          <a:srcRect r="61720" b="-3410"/>
          <a:stretch/>
        </p:blipFill>
        <p:spPr>
          <a:xfrm>
            <a:off x="5470735" y="5540939"/>
            <a:ext cx="698258" cy="594724"/>
          </a:xfrm>
          <a:prstGeom prst="rect">
            <a:avLst/>
          </a:prstGeom>
        </p:spPr>
      </p:pic>
    </p:spTree>
    <p:extLst>
      <p:ext uri="{BB962C8B-B14F-4D97-AF65-F5344CB8AC3E}">
        <p14:creationId xmlns:p14="http://schemas.microsoft.com/office/powerpoint/2010/main" val="1476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 backend</a:t>
            </a:r>
          </a:p>
        </p:txBody>
      </p:sp>
    </p:spTree>
    <p:extLst>
      <p:ext uri="{BB962C8B-B14F-4D97-AF65-F5344CB8AC3E}">
        <p14:creationId xmlns:p14="http://schemas.microsoft.com/office/powerpoint/2010/main" val="662365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a Mobile Service</a:t>
            </a:r>
          </a:p>
        </p:txBody>
      </p:sp>
      <p:sp>
        <p:nvSpPr>
          <p:cNvPr id="5" name="Text Placeholder 4"/>
          <p:cNvSpPr>
            <a:spLocks noGrp="1"/>
          </p:cNvSpPr>
          <p:nvPr>
            <p:ph type="body" sz="quarter" idx="10"/>
          </p:nvPr>
        </p:nvSpPr>
        <p:spPr>
          <a:xfrm>
            <a:off x="276325" y="1867414"/>
            <a:ext cx="11870173" cy="1317946"/>
          </a:xfrm>
        </p:spPr>
        <p:txBody>
          <a:bodyPr/>
          <a:lstStyle/>
          <a:p>
            <a:r>
              <a:rPr lang="en-US" sz="3598" dirty="0" err="1">
                <a:solidFill>
                  <a:srgbClr val="000000"/>
                </a:solidFill>
                <a:highlight>
                  <a:srgbClr val="FFFFFF"/>
                </a:highlight>
                <a:latin typeface="Consolas" charset="0"/>
              </a:rPr>
              <a:t>MobileService</a:t>
            </a:r>
            <a:r>
              <a:rPr lang="en-US" sz="3598" dirty="0">
                <a:solidFill>
                  <a:srgbClr val="000000"/>
                </a:solidFill>
                <a:highlight>
                  <a:srgbClr val="FFFFFF"/>
                </a:highlight>
                <a:latin typeface="Consolas" charset="0"/>
              </a:rPr>
              <a:t> =  </a:t>
            </a:r>
            <a:r>
              <a:rPr lang="en-US" sz="3598" dirty="0">
                <a:solidFill>
                  <a:srgbClr val="0000FF"/>
                </a:solidFill>
                <a:highlight>
                  <a:srgbClr val="FFFFFF"/>
                </a:highlight>
                <a:latin typeface="Consolas" charset="0"/>
              </a:rPr>
              <a:t>new</a:t>
            </a:r>
            <a:r>
              <a:rPr lang="en-US" sz="3598" dirty="0">
                <a:solidFill>
                  <a:srgbClr val="000000"/>
                </a:solidFill>
                <a:highlight>
                  <a:srgbClr val="FFFFFF"/>
                </a:highlight>
                <a:latin typeface="Consolas" charset="0"/>
              </a:rPr>
              <a:t> </a:t>
            </a:r>
            <a:r>
              <a:rPr lang="en-US" sz="3598" dirty="0" err="1">
                <a:solidFill>
                  <a:srgbClr val="2B91AF"/>
                </a:solidFill>
                <a:highlight>
                  <a:srgbClr val="FFFFFF"/>
                </a:highlight>
                <a:latin typeface="Consolas" charset="0"/>
              </a:rPr>
              <a:t>MobileServiceClient</a:t>
            </a:r>
            <a:r>
              <a:rPr lang="en-US" sz="3598" dirty="0">
                <a:solidFill>
                  <a:srgbClr val="000000"/>
                </a:solidFill>
                <a:highlight>
                  <a:srgbClr val="FFFFFF"/>
                </a:highlight>
                <a:latin typeface="Consolas" charset="0"/>
              </a:rPr>
              <a:t>(</a:t>
            </a:r>
          </a:p>
          <a:p>
            <a:r>
              <a:rPr lang="en-US" sz="3598" dirty="0">
                <a:solidFill>
                  <a:srgbClr val="000000"/>
                </a:solidFill>
                <a:highlight>
                  <a:srgbClr val="FFFFFF"/>
                </a:highlight>
                <a:latin typeface="Consolas" charset="0"/>
              </a:rPr>
              <a:t>	</a:t>
            </a:r>
            <a:r>
              <a:rPr lang="en-US" sz="3598" dirty="0">
                <a:solidFill>
                  <a:srgbClr val="A31515"/>
                </a:solidFill>
                <a:highlight>
                  <a:srgbClr val="FFFFFF"/>
                </a:highlight>
                <a:latin typeface="Consolas" charset="0"/>
              </a:rPr>
              <a:t>"https://</a:t>
            </a:r>
            <a:r>
              <a:rPr lang="en-US" sz="3598" dirty="0" err="1">
                <a:solidFill>
                  <a:srgbClr val="A31515"/>
                </a:solidFill>
                <a:highlight>
                  <a:srgbClr val="FFFFFF"/>
                </a:highlight>
                <a:latin typeface="Consolas" charset="0"/>
              </a:rPr>
              <a:t>myapp.azurewebsites.net</a:t>
            </a:r>
            <a:r>
              <a:rPr lang="en-US" sz="3598" dirty="0">
                <a:solidFill>
                  <a:srgbClr val="A31515"/>
                </a:solidFill>
                <a:highlight>
                  <a:srgbClr val="FFFFFF"/>
                </a:highlight>
                <a:latin typeface="Consolas" charset="0"/>
              </a:rPr>
              <a:t>"</a:t>
            </a:r>
            <a:r>
              <a:rPr lang="en-US" sz="3598"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9718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tables</a:t>
            </a:r>
          </a:p>
        </p:txBody>
      </p:sp>
      <p:sp>
        <p:nvSpPr>
          <p:cNvPr id="5" name="Text Placeholder 4"/>
          <p:cNvSpPr>
            <a:spLocks noGrp="1"/>
          </p:cNvSpPr>
          <p:nvPr>
            <p:ph type="body" sz="quarter" idx="10"/>
          </p:nvPr>
        </p:nvSpPr>
        <p:spPr>
          <a:xfrm>
            <a:off x="283158" y="1219425"/>
            <a:ext cx="11870173" cy="6383893"/>
          </a:xfrm>
        </p:spPr>
        <p:txBody>
          <a:bodyPr/>
          <a:lstStyle/>
          <a:p>
            <a:r>
              <a:rPr lang="en-US" sz="2800" dirty="0" err="1">
                <a:solidFill>
                  <a:srgbClr val="2B91AF"/>
                </a:solidFill>
                <a:highlight>
                  <a:srgbClr val="FFFFFF"/>
                </a:highlight>
                <a:latin typeface="Consolas" charset="0"/>
              </a:rPr>
              <a:t>IMobileServiceSyncTable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 </a:t>
            </a:r>
            <a:r>
              <a:rPr lang="en-US" sz="2800" dirty="0" err="1">
                <a:solidFill>
                  <a:srgbClr val="000000"/>
                </a:solidFill>
                <a:highlight>
                  <a:srgbClr val="FFFFFF"/>
                </a:highlight>
                <a:latin typeface="Consolas" charset="0"/>
              </a:rPr>
              <a:t>syncTable</a:t>
            </a:r>
            <a:r>
              <a:rPr lang="en-US" sz="2800" dirty="0">
                <a:solidFill>
                  <a:srgbClr val="000000"/>
                </a:solidFill>
                <a:highlight>
                  <a:srgbClr val="FFFFFF"/>
                </a:highlight>
                <a:latin typeface="Consolas" charset="0"/>
              </a:rPr>
              <a:t>;</a:t>
            </a:r>
          </a:p>
          <a:p>
            <a:endParaRPr lang="en-US" sz="2800" dirty="0">
              <a:solidFill>
                <a:srgbClr val="0000FF"/>
              </a:solidFill>
              <a:highlight>
                <a:srgbClr val="FFFFFF"/>
              </a:highlight>
              <a:latin typeface="Consolas" charset="0"/>
            </a:endParaRPr>
          </a:p>
          <a:p>
            <a:r>
              <a:rPr lang="en-US" sz="2800" dirty="0">
                <a:solidFill>
                  <a:srgbClr val="0000FF"/>
                </a:solidFill>
                <a:highlight>
                  <a:srgbClr val="FFFFFF"/>
                </a:highlight>
                <a:latin typeface="Consolas" charset="0"/>
              </a:rPr>
              <a:t>public</a:t>
            </a:r>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async</a:t>
            </a:r>
            <a:r>
              <a:rPr lang="en-US" sz="2800" dirty="0">
                <a:solidFill>
                  <a:srgbClr val="000000"/>
                </a:solidFill>
                <a:highlight>
                  <a:srgbClr val="FFFFFF"/>
                </a:highlight>
                <a:latin typeface="Consolas" charset="0"/>
              </a:rPr>
              <a:t> </a:t>
            </a:r>
            <a:r>
              <a:rPr lang="en-US" sz="2800" dirty="0">
                <a:solidFill>
                  <a:srgbClr val="2B91AF"/>
                </a:solidFill>
                <a:highlight>
                  <a:srgbClr val="FFFFFF"/>
                </a:highlight>
                <a:latin typeface="Consolas" charset="0"/>
              </a:rPr>
              <a:t>Task</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Init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a:t>
            </a:r>
          </a:p>
          <a:p>
            <a:r>
              <a:rPr lang="en-US" sz="2800" dirty="0">
                <a:solidFill>
                  <a:srgbClr val="0000FF"/>
                </a:solidFill>
                <a:highlight>
                  <a:srgbClr val="FFFFFF"/>
                </a:highlight>
                <a:latin typeface="Consolas" charset="0"/>
              </a:rPr>
              <a:t>    </a:t>
            </a:r>
            <a:r>
              <a:rPr lang="en-US" sz="2800" dirty="0" err="1">
                <a:solidFill>
                  <a:srgbClr val="0000FF"/>
                </a:solidFill>
                <a:highlight>
                  <a:srgbClr val="FFFFFF"/>
                </a:highlight>
                <a:latin typeface="Consolas" charset="0"/>
              </a:rPr>
              <a:t>const</a:t>
            </a:r>
            <a:r>
              <a:rPr lang="en-US" sz="2800" dirty="0">
                <a:solidFill>
                  <a:srgbClr val="000000"/>
                </a:solidFill>
                <a:highlight>
                  <a:srgbClr val="FFFFFF"/>
                </a:highlight>
                <a:latin typeface="Consolas" charset="0"/>
              </a:rPr>
              <a:t> </a:t>
            </a:r>
            <a:r>
              <a:rPr lang="en-US" sz="2800" dirty="0">
                <a:solidFill>
                  <a:srgbClr val="0000FF"/>
                </a:solidFill>
                <a:highlight>
                  <a:srgbClr val="FFFFFF"/>
                </a:highlight>
                <a:latin typeface="Consolas" charset="0"/>
              </a:rPr>
              <a:t>string</a:t>
            </a:r>
            <a:r>
              <a:rPr lang="en-US" sz="2800" dirty="0">
                <a:solidFill>
                  <a:srgbClr val="000000"/>
                </a:solidFill>
                <a:highlight>
                  <a:srgbClr val="FFFFFF"/>
                </a:highlight>
                <a:latin typeface="Consolas" charset="0"/>
              </a:rPr>
              <a:t> path = </a:t>
            </a:r>
            <a:r>
              <a:rPr lang="en-US" sz="2800" dirty="0">
                <a:solidFill>
                  <a:srgbClr val="A31515"/>
                </a:solidFill>
                <a:highlight>
                  <a:srgbClr val="FFFFFF"/>
                </a:highlight>
                <a:latin typeface="Consolas" charset="0"/>
              </a:rPr>
              <a:t>"</a:t>
            </a:r>
            <a:r>
              <a:rPr lang="en-US" sz="2800" dirty="0" err="1">
                <a:solidFill>
                  <a:srgbClr val="A31515"/>
                </a:solidFill>
                <a:highlight>
                  <a:srgbClr val="FFFFFF"/>
                </a:highlight>
                <a:latin typeface="Consolas" charset="0"/>
              </a:rPr>
              <a:t>syncstore.db</a:t>
            </a:r>
            <a:r>
              <a:rPr lang="en-US" sz="2800" dirty="0">
                <a:solidFill>
                  <a:srgbClr val="A31515"/>
                </a:solidFill>
                <a:highlight>
                  <a:srgbClr val="FFFFFF"/>
                </a:highlight>
                <a:latin typeface="Consolas" charset="0"/>
              </a:rPr>
              <a: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var</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a:t>
            </a:r>
            <a:r>
              <a:rPr lang="en-US" sz="2800" dirty="0">
                <a:solidFill>
                  <a:srgbClr val="000000"/>
                </a:solidFill>
                <a:highlight>
                  <a:srgbClr val="FFFFFF"/>
                </a:highlight>
                <a:latin typeface="Consolas" charset="0"/>
              </a:rPr>
              <a:t> = </a:t>
            </a:r>
            <a:r>
              <a:rPr lang="en-US" sz="2800" dirty="0">
                <a:solidFill>
                  <a:srgbClr val="0000FF"/>
                </a:solidFill>
                <a:highlight>
                  <a:srgbClr val="FFFFFF"/>
                </a:highlight>
                <a:latin typeface="Consolas" charset="0"/>
              </a:rPr>
              <a:t>new</a:t>
            </a:r>
            <a:r>
              <a:rPr lang="en-US" sz="2800" dirty="0">
                <a:solidFill>
                  <a:srgbClr val="000000"/>
                </a:solidFill>
                <a:highlight>
                  <a:srgbClr val="FFFFFF"/>
                </a:highlight>
                <a:latin typeface="Consolas" charset="0"/>
              </a:rPr>
              <a:t> </a:t>
            </a:r>
            <a:r>
              <a:rPr lang="en-US" sz="2800" dirty="0" err="1">
                <a:solidFill>
                  <a:srgbClr val="2B91AF"/>
                </a:solidFill>
                <a:highlight>
                  <a:srgbClr val="FFFFFF"/>
                </a:highlight>
                <a:latin typeface="Consolas" charset="0"/>
              </a:rPr>
              <a:t>MobileServiceSQLiteStore</a:t>
            </a:r>
            <a:r>
              <a:rPr lang="en-US" sz="2800" dirty="0">
                <a:solidFill>
                  <a:srgbClr val="000000"/>
                </a:solidFill>
                <a:highlight>
                  <a:srgbClr val="FFFFFF"/>
                </a:highlight>
                <a:latin typeface="Consolas" charset="0"/>
              </a:rPr>
              <a:t>(path);</a:t>
            </a:r>
          </a:p>
          <a:p>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db.DefineTable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a:t>
            </a: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pPr lvl="0"/>
            <a:r>
              <a:rPr lang="en-US" sz="2800" dirty="0">
                <a:solidFill>
                  <a:srgbClr val="000000"/>
                </a:solidFill>
                <a:highlight>
                  <a:srgbClr val="FFFFFF"/>
                </a:highlight>
                <a:latin typeface="Consolas" charset="0"/>
              </a:rPr>
              <a:t>}</a:t>
            </a:r>
            <a:endParaRPr lang="en-US" sz="2800" dirty="0"/>
          </a:p>
          <a:p>
            <a:endParaRPr lang="en-US" sz="2800" dirty="0">
              <a:solidFill>
                <a:srgbClr val="000000"/>
              </a:solidFill>
              <a:highlight>
                <a:srgbClr val="FFFFFF"/>
              </a:highlight>
              <a:latin typeface="Consolas" charset="0"/>
            </a:endParaRPr>
          </a:p>
          <a:p>
            <a:r>
              <a:rPr lang="en-US" sz="2800" dirty="0">
                <a:solidFill>
                  <a:srgbClr val="000000"/>
                </a:solidFill>
                <a:highlight>
                  <a:srgbClr val="FFFFFF"/>
                </a:highlight>
                <a:latin typeface="Consolas" charset="0"/>
              </a:rPr>
              <a:t> </a:t>
            </a:r>
          </a:p>
        </p:txBody>
      </p:sp>
      <p:sp>
        <p:nvSpPr>
          <p:cNvPr id="2" name="Rectangle 1"/>
          <p:cNvSpPr/>
          <p:nvPr/>
        </p:nvSpPr>
        <p:spPr>
          <a:xfrm>
            <a:off x="300613" y="4891287"/>
            <a:ext cx="12006032" cy="972963"/>
          </a:xfrm>
          <a:prstGeom prst="rect">
            <a:avLst/>
          </a:prstGeom>
        </p:spPr>
        <p:txBody>
          <a:bodyPr wrap="square">
            <a:spAutoFit/>
          </a:bodyPr>
          <a:lstStyle/>
          <a:p>
            <a:pPr defTabSz="931352">
              <a:lnSpc>
                <a:spcPct val="90000"/>
              </a:lnSpc>
              <a:spcBef>
                <a:spcPct val="20000"/>
              </a:spcBef>
              <a:buClr>
                <a:srgbClr val="3C3C3C"/>
              </a:buClr>
              <a:buSzPct val="100000"/>
            </a:pPr>
            <a:r>
              <a:rPr lang="en-US" sz="2800" kern="0" dirty="0">
                <a:solidFill>
                  <a:srgbClr val="0000FF"/>
                </a:solidFill>
                <a:highlight>
                  <a:srgbClr val="FFFFFF"/>
                </a:highlight>
                <a:latin typeface="Consolas" charset="0"/>
                <a:cs typeface="Consolas" panose="020B0609020204030204" pitchFamily="49" charset="0"/>
              </a:rPr>
              <a:t>    await</a:t>
            </a: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MobileService.SyncContext.InitializeAsync</a:t>
            </a:r>
            <a:r>
              <a:rPr lang="en-US" sz="2800" kern="0" dirty="0">
                <a:solidFill>
                  <a:srgbClr val="000000"/>
                </a:solidFill>
                <a:highlight>
                  <a:srgbClr val="FFFFFF"/>
                </a:highlight>
                <a:latin typeface="Consolas" charset="0"/>
                <a:cs typeface="Consolas" panose="020B0609020204030204" pitchFamily="49" charset="0"/>
              </a:rPr>
              <a:t>(</a:t>
            </a:r>
            <a:r>
              <a:rPr lang="en-US" sz="2800" kern="0" dirty="0" err="1">
                <a:solidFill>
                  <a:srgbClr val="000000"/>
                </a:solidFill>
                <a:highlight>
                  <a:srgbClr val="FFFFFF"/>
                </a:highlight>
                <a:latin typeface="Consolas" charset="0"/>
                <a:cs typeface="Consolas" panose="020B0609020204030204" pitchFamily="49" charset="0"/>
              </a:rPr>
              <a:t>db</a:t>
            </a:r>
            <a:r>
              <a:rPr lang="en-US" sz="2800" kern="0" dirty="0">
                <a:solidFill>
                  <a:srgbClr val="000000"/>
                </a:solidFill>
                <a:highlight>
                  <a:srgbClr val="FFFFFF"/>
                </a:highlight>
                <a:latin typeface="Consolas" charset="0"/>
                <a:cs typeface="Consolas" panose="020B0609020204030204" pitchFamily="49" charset="0"/>
              </a:rPr>
              <a:t>); </a:t>
            </a:r>
          </a:p>
          <a:p>
            <a:pPr defTabSz="931352">
              <a:lnSpc>
                <a:spcPct val="90000"/>
              </a:lnSpc>
              <a:spcBef>
                <a:spcPct val="20000"/>
              </a:spcBef>
              <a:buClr>
                <a:srgbClr val="3C3C3C"/>
              </a:buClr>
              <a:buSzPct val="100000"/>
            </a:pP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syncTable</a:t>
            </a:r>
            <a:r>
              <a:rPr lang="en-US" sz="2800" kern="0" dirty="0">
                <a:solidFill>
                  <a:srgbClr val="000000"/>
                </a:solidFill>
                <a:highlight>
                  <a:srgbClr val="FFFFFF"/>
                </a:highlight>
                <a:latin typeface="Consolas" charset="0"/>
                <a:cs typeface="Consolas" panose="020B0609020204030204" pitchFamily="49" charset="0"/>
              </a:rPr>
              <a:t> = </a:t>
            </a:r>
            <a:r>
              <a:rPr lang="en-US" sz="2800" kern="0" dirty="0" err="1">
                <a:solidFill>
                  <a:srgbClr val="000000"/>
                </a:solidFill>
                <a:highlight>
                  <a:srgbClr val="FFFFFF"/>
                </a:highlight>
                <a:latin typeface="Consolas" charset="0"/>
                <a:cs typeface="Consolas" panose="020B0609020204030204" pitchFamily="49" charset="0"/>
              </a:rPr>
              <a:t>MobileService.GetSyncTable</a:t>
            </a:r>
            <a:r>
              <a:rPr lang="en-US" sz="2800" kern="0" dirty="0">
                <a:solidFill>
                  <a:srgbClr val="000000"/>
                </a:solidFill>
                <a:highlight>
                  <a:srgbClr val="FFFFFF"/>
                </a:highlight>
                <a:latin typeface="Consolas" charset="0"/>
                <a:cs typeface="Consolas" panose="020B0609020204030204" pitchFamily="49" charset="0"/>
              </a:rPr>
              <a:t>&lt;</a:t>
            </a:r>
            <a:r>
              <a:rPr lang="en-US" sz="2800" kern="0" dirty="0" err="1">
                <a:solidFill>
                  <a:srgbClr val="2B91AF"/>
                </a:solidFill>
                <a:highlight>
                  <a:srgbClr val="FFFFFF"/>
                </a:highlight>
                <a:latin typeface="Consolas" charset="0"/>
              </a:rPr>
              <a:t>TodoItem</a:t>
            </a:r>
            <a:r>
              <a:rPr lang="en-US" sz="2800" kern="0"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33758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Push and pull with sync table</a:t>
            </a:r>
          </a:p>
        </p:txBody>
      </p:sp>
      <p:sp>
        <p:nvSpPr>
          <p:cNvPr id="5" name="Text Placeholder 4"/>
          <p:cNvSpPr>
            <a:spLocks noGrp="1"/>
          </p:cNvSpPr>
          <p:nvPr>
            <p:ph type="body" sz="quarter" idx="10"/>
          </p:nvPr>
        </p:nvSpPr>
        <p:spPr>
          <a:xfrm>
            <a:off x="283158" y="1219424"/>
            <a:ext cx="12268469" cy="2709389"/>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FF"/>
                </a:solidFill>
                <a:ea typeface="Times New Roman" panose="02020603050405020304" pitchFamily="18" charset="0"/>
                <a:cs typeface="Courier New" panose="02070309020205020404" pitchFamily="49" charset="0"/>
              </a:rPr>
              <a:t>private</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async</a:t>
            </a: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2B91AF"/>
                </a:solidFill>
                <a:ea typeface="Times New Roman" panose="02020603050405020304" pitchFamily="18" charset="0"/>
                <a:cs typeface="Courier New" panose="02070309020205020404" pitchFamily="49" charset="0"/>
              </a:rPr>
              <a:t>Task</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MobileService.SyncContext.PushAsync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var</a:t>
            </a:r>
            <a:r>
              <a:rPr lang="en-US" sz="2550" dirty="0">
                <a:solidFill>
                  <a:srgbClr val="000000"/>
                </a:solidFill>
                <a:ea typeface="Times New Roman" panose="02020603050405020304" pitchFamily="18" charset="0"/>
                <a:cs typeface="Courier New" panose="02070309020205020404" pitchFamily="49" charset="0"/>
              </a:rPr>
              <a:t> query = </a:t>
            </a:r>
            <a:r>
              <a:rPr lang="en-US" sz="2550" dirty="0" err="1">
                <a:solidFill>
                  <a:srgbClr val="000000"/>
                </a:solidFill>
                <a:ea typeface="Times New Roman" panose="02020603050405020304" pitchFamily="18" charset="0"/>
                <a:cs typeface="Courier New" panose="02070309020205020404" pitchFamily="49" charset="0"/>
              </a:rPr>
              <a:t>syncTable.CreateQuery</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syncTable.PullAsync</a:t>
            </a:r>
            <a:r>
              <a:rPr lang="en-US" sz="2550" dirty="0">
                <a:solidFill>
                  <a:srgbClr val="000000"/>
                </a:solidFill>
                <a:ea typeface="Times New Roman" panose="02020603050405020304" pitchFamily="18" charset="0"/>
                <a:cs typeface="Courier New" panose="02070309020205020404" pitchFamily="49" charset="0"/>
              </a:rPr>
              <a:t>(</a:t>
            </a:r>
            <a:r>
              <a:rPr lang="en-US" sz="2550" dirty="0">
                <a:solidFill>
                  <a:srgbClr val="A31515"/>
                </a:solidFill>
                <a:ea typeface="Times New Roman" panose="02020603050405020304" pitchFamily="18" charset="0"/>
                <a:cs typeface="Courier New" panose="02070309020205020404" pitchFamily="49" charset="0"/>
              </a:rPr>
              <a:t>"</a:t>
            </a:r>
            <a:r>
              <a:rPr lang="en-US" sz="2550" dirty="0" err="1">
                <a:solidFill>
                  <a:srgbClr val="A31515"/>
                </a:solidFill>
                <a:ea typeface="Times New Roman" panose="02020603050405020304" pitchFamily="18" charset="0"/>
                <a:cs typeface="Courier New" panose="02070309020205020404" pitchFamily="49" charset="0"/>
              </a:rPr>
              <a:t>todoItems</a:t>
            </a:r>
            <a:r>
              <a:rPr lang="en-US" sz="2550" dirty="0">
                <a:solidFill>
                  <a:srgbClr val="A31515"/>
                </a:solidFill>
                <a:ea typeface="Times New Roman" panose="02020603050405020304" pitchFamily="18" charset="0"/>
                <a:cs typeface="Courier New" panose="02070309020205020404" pitchFamily="49" charset="0"/>
              </a:rPr>
              <a:t>"</a:t>
            </a:r>
            <a:r>
              <a:rPr lang="en-US" sz="2550" dirty="0">
                <a:solidFill>
                  <a:srgbClr val="000000"/>
                </a:solidFill>
                <a:ea typeface="Times New Roman" panose="02020603050405020304" pitchFamily="18" charset="0"/>
                <a:cs typeface="Courier New" panose="02070309020205020404" pitchFamily="49" charset="0"/>
              </a:rPr>
              <a:t>, query);</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283158" y="4147104"/>
            <a:ext cx="12036183" cy="2054992"/>
          </a:xfrm>
          <a:prstGeom prst="rect">
            <a:avLst/>
          </a:prstGeom>
        </p:spPr>
        <p:txBody>
          <a:bodyPr wrap="square">
            <a:spAutoFit/>
          </a:bodyPr>
          <a:lstStyle/>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private</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Task</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InsertTodoItem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syncTable.InsertAsync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32384">
              <a:lnSpc>
                <a:spcPct val="90000"/>
              </a:lnSpc>
              <a:buSzPct val="90000"/>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MobileService.SyncContext.PushAsync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gradFill>
                <a:gsLst>
                  <a:gs pos="1250">
                    <a:srgbClr val="000000"/>
                  </a:gs>
                  <a:gs pos="100000">
                    <a:srgbClr val="000000"/>
                  </a:gs>
                </a:gsLst>
                <a:lin ang="5400000" scaled="0"/>
              </a:gra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endParaRPr>
          </a:p>
        </p:txBody>
      </p:sp>
    </p:spTree>
    <p:extLst>
      <p:ext uri="{BB962C8B-B14F-4D97-AF65-F5344CB8AC3E}">
        <p14:creationId xmlns:p14="http://schemas.microsoft.com/office/powerpoint/2010/main" val="3673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Query local table</a:t>
            </a:r>
          </a:p>
        </p:txBody>
      </p:sp>
      <p:sp>
        <p:nvSpPr>
          <p:cNvPr id="5" name="Text Placeholder 4"/>
          <p:cNvSpPr>
            <a:spLocks noGrp="1"/>
          </p:cNvSpPr>
          <p:nvPr>
            <p:ph type="body" sz="quarter" idx="10"/>
          </p:nvPr>
        </p:nvSpPr>
        <p:spPr>
          <a:xfrm>
            <a:off x="276324" y="1895251"/>
            <a:ext cx="12268469" cy="2810544"/>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FF"/>
                </a:solidFill>
                <a:ea typeface="Times New Roman" panose="02020603050405020304" pitchFamily="18" charset="0"/>
                <a:cs typeface="Courier New" panose="02070309020205020404" pitchFamily="49" charset="0"/>
              </a:rPr>
              <a:t>public</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FF"/>
                </a:solidFill>
                <a:ea typeface="Times New Roman" panose="02020603050405020304" pitchFamily="18" charset="0"/>
                <a:cs typeface="Courier New" panose="02070309020205020404" pitchFamily="49" charset="0"/>
              </a:rPr>
              <a:t>async</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2B91AF"/>
                </a:solidFill>
                <a:ea typeface="Times New Roman" panose="02020603050405020304" pitchFamily="18" charset="0"/>
                <a:cs typeface="Courier New" panose="02070309020205020404" pitchFamily="49" charset="0"/>
              </a:rPr>
              <a:t>Task</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IEnumerable</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TodoItem</a:t>
            </a:r>
            <a:r>
              <a:rPr lang="en-US" sz="2652" dirty="0">
                <a:solidFill>
                  <a:srgbClr val="000000"/>
                </a:solidFill>
                <a:ea typeface="Times New Roman" panose="02020603050405020304" pitchFamily="18" charset="0"/>
                <a:cs typeface="Courier New" panose="02070309020205020404" pitchFamily="49" charset="0"/>
              </a:rPr>
              <a:t>&gt;&gt; </a:t>
            </a:r>
            <a:r>
              <a:rPr lang="en-US" sz="2652" dirty="0" err="1">
                <a:solidFill>
                  <a:srgbClr val="000000"/>
                </a:solidFill>
                <a:ea typeface="Times New Roman" panose="02020603050405020304" pitchFamily="18" charset="0"/>
                <a:cs typeface="Courier New" panose="02070309020205020404" pitchFamily="49" charset="0"/>
              </a:rPr>
              <a:t>GetOpenItemsAsync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return</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await</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todoTable</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.Where(item =&gt; </a:t>
            </a:r>
            <a:r>
              <a:rPr lang="en-US" sz="2652" dirty="0" err="1">
                <a:solidFill>
                  <a:srgbClr val="000000"/>
                </a:solidFill>
                <a:ea typeface="Times New Roman" panose="02020603050405020304" pitchFamily="18" charset="0"/>
                <a:cs typeface="Courier New" panose="02070309020205020404" pitchFamily="49" charset="0"/>
              </a:rPr>
              <a:t>item.Complete</a:t>
            </a:r>
            <a:r>
              <a:rPr lang="en-US" sz="2652" dirty="0">
                <a:solidFill>
                  <a:srgbClr val="000000"/>
                </a:solidFill>
                <a:ea typeface="Times New Roman" panose="02020603050405020304" pitchFamily="18" charset="0"/>
                <a:cs typeface="Courier New" panose="02070309020205020404" pitchFamily="49" charset="0"/>
              </a:rPr>
              <a:t> == </a:t>
            </a:r>
            <a:r>
              <a:rPr lang="en-US" sz="2652" dirty="0">
                <a:solidFill>
                  <a:srgbClr val="0000FF"/>
                </a:solidFill>
                <a:ea typeface="Times New Roman" panose="02020603050405020304" pitchFamily="18" charset="0"/>
                <a:cs typeface="Courier New" panose="02070309020205020404" pitchFamily="49" charset="0"/>
              </a:rPr>
              <a:t>false</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ToEnumerableAsync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652"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114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6"/>
            <a:ext cx="11883829" cy="3120412"/>
          </a:xfrm>
        </p:spPr>
        <p:txBody>
          <a:bodyPr/>
          <a:lstStyle/>
          <a:p>
            <a:r>
              <a:rPr lang="en-US" dirty="0"/>
              <a:t>Secure your app with prebuilt authentication providers</a:t>
            </a:r>
          </a:p>
          <a:p>
            <a:pPr lvl="1"/>
            <a:r>
              <a:rPr lang="en-US" dirty="0">
                <a:latin typeface="+mj-lt"/>
              </a:rPr>
              <a:t>Facebook</a:t>
            </a:r>
          </a:p>
          <a:p>
            <a:pPr lvl="1"/>
            <a:r>
              <a:rPr lang="en-US" dirty="0">
                <a:latin typeface="+mj-lt"/>
              </a:rPr>
              <a:t>Twitter</a:t>
            </a:r>
          </a:p>
          <a:p>
            <a:pPr lvl="1"/>
            <a:r>
              <a:rPr lang="en-US" dirty="0">
                <a:latin typeface="+mj-lt"/>
              </a:rPr>
              <a:t>Google</a:t>
            </a:r>
          </a:p>
          <a:p>
            <a:pPr lvl="1"/>
            <a:r>
              <a:rPr lang="en-US" dirty="0">
                <a:latin typeface="+mj-lt"/>
              </a:rPr>
              <a:t>Microsoft</a:t>
            </a:r>
          </a:p>
          <a:p>
            <a:pPr lvl="1"/>
            <a:r>
              <a:rPr lang="en-US" dirty="0">
                <a:latin typeface="+mj-lt"/>
              </a:rPr>
              <a:t>Azure AD</a:t>
            </a:r>
          </a:p>
          <a:p>
            <a:pPr lvl="1"/>
            <a:r>
              <a:rPr lang="en-US" dirty="0">
                <a:latin typeface="+mj-lt"/>
              </a:rPr>
              <a:t>Anything </a:t>
            </a:r>
            <a:r>
              <a:rPr lang="en-US" dirty="0" err="1">
                <a:latin typeface="+mj-lt"/>
              </a:rPr>
              <a:t>OAuth</a:t>
            </a:r>
            <a:r>
              <a:rPr lang="en-US" dirty="0">
                <a:latin typeface="+mj-lt"/>
              </a:rPr>
              <a:t> 2</a:t>
            </a:r>
          </a:p>
        </p:txBody>
      </p:sp>
      <p:sp>
        <p:nvSpPr>
          <p:cNvPr id="3" name="Title 2"/>
          <p:cNvSpPr>
            <a:spLocks noGrp="1"/>
          </p:cNvSpPr>
          <p:nvPr>
            <p:ph type="title"/>
          </p:nvPr>
        </p:nvSpPr>
        <p:spPr/>
        <p:txBody>
          <a:bodyPr/>
          <a:lstStyle/>
          <a:p>
            <a:r>
              <a:rPr lang="en-US" dirty="0"/>
              <a:t>User authentication</a:t>
            </a:r>
          </a:p>
        </p:txBody>
      </p:sp>
    </p:spTree>
    <p:extLst>
      <p:ext uri="{BB962C8B-B14F-4D97-AF65-F5344CB8AC3E}">
        <p14:creationId xmlns:p14="http://schemas.microsoft.com/office/powerpoint/2010/main" val="1698903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Much More</a:t>
            </a:r>
          </a:p>
        </p:txBody>
      </p:sp>
    </p:spTree>
    <p:extLst>
      <p:ext uri="{BB962C8B-B14F-4D97-AF65-F5344CB8AC3E}">
        <p14:creationId xmlns:p14="http://schemas.microsoft.com/office/powerpoint/2010/main" val="1611539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sz="2800" dirty="0"/>
              <a:t>Gamal </a:t>
            </a:r>
            <a:r>
              <a:rPr lang="en-US" sz="2800" dirty="0" err="1"/>
              <a:t>Magdy</a:t>
            </a:r>
            <a:endParaRPr lang="en-US" sz="2800" dirty="0"/>
          </a:p>
          <a:p>
            <a:r>
              <a:rPr lang="en-US" sz="1800" dirty="0"/>
              <a:t>@gemy05 / v-gamalm@microsoft.com</a:t>
            </a:r>
          </a:p>
          <a:p>
            <a:r>
              <a:rPr lang="en-US" sz="1800" dirty="0"/>
              <a:t>Evangelism Manager at Microsoft Bahrain &amp; Oman</a:t>
            </a:r>
          </a:p>
        </p:txBody>
      </p:sp>
      <p:sp>
        <p:nvSpPr>
          <p:cNvPr id="3" name="Title 2"/>
          <p:cNvSpPr>
            <a:spLocks noGrp="1"/>
          </p:cNvSpPr>
          <p:nvPr>
            <p:ph type="title"/>
          </p:nvPr>
        </p:nvSpPr>
        <p:spPr/>
        <p:txBody>
          <a:bodyPr/>
          <a:lstStyle/>
          <a:p>
            <a:r>
              <a:rPr lang="en-US" dirty="0"/>
              <a:t>Connected &amp; Disconnected </a:t>
            </a:r>
            <a:br>
              <a:rPr lang="en-US" dirty="0"/>
            </a:br>
            <a:r>
              <a:rPr lang="en-US" dirty="0"/>
              <a:t>Apps with Azure Mobile Apps</a:t>
            </a:r>
          </a:p>
        </p:txBody>
      </p:sp>
    </p:spTree>
    <p:extLst>
      <p:ext uri="{BB962C8B-B14F-4D97-AF65-F5344CB8AC3E}">
        <p14:creationId xmlns:p14="http://schemas.microsoft.com/office/powerpoint/2010/main" val="750258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Push notifications with Notification Hub</a:t>
            </a:r>
          </a:p>
        </p:txBody>
      </p:sp>
      <p:pic>
        <p:nvPicPr>
          <p:cNvPr id="25" name="Picture 24"/>
          <p:cNvPicPr>
            <a:picLocks noChangeAspect="1"/>
          </p:cNvPicPr>
          <p:nvPr/>
        </p:nvPicPr>
        <p:blipFill>
          <a:blip r:embed="rId3"/>
          <a:stretch>
            <a:fillRect/>
          </a:stretch>
        </p:blipFill>
        <p:spPr>
          <a:xfrm>
            <a:off x="3646339" y="2019740"/>
            <a:ext cx="1122647" cy="920689"/>
          </a:xfrm>
          <a:prstGeom prst="rect">
            <a:avLst/>
          </a:prstGeom>
        </p:spPr>
      </p:pic>
      <p:grpSp>
        <p:nvGrpSpPr>
          <p:cNvPr id="29" name="Group 28"/>
          <p:cNvGrpSpPr/>
          <p:nvPr/>
        </p:nvGrpSpPr>
        <p:grpSpPr>
          <a:xfrm>
            <a:off x="3414158" y="4556386"/>
            <a:ext cx="1613104" cy="1438876"/>
            <a:chOff x="1902085" y="4438039"/>
            <a:chExt cx="1581843" cy="1410991"/>
          </a:xfrm>
        </p:grpSpPr>
        <p:sp>
          <p:nvSpPr>
            <p:cNvPr id="8" name="Freeform 80"/>
            <p:cNvSpPr>
              <a:spLocks noEditPoints="1"/>
            </p:cNvSpPr>
            <p:nvPr/>
          </p:nvSpPr>
          <p:spPr bwMode="auto">
            <a:xfrm>
              <a:off x="2245371" y="4438039"/>
              <a:ext cx="869688" cy="91427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0070C0"/>
            </a:solidFill>
            <a:ln>
              <a:noFill/>
            </a:ln>
          </p:spPr>
          <p:txBody>
            <a:bodyPr vert="horz" wrap="square" lIns="95089" tIns="47544" rIns="95089" bIns="47544" numCol="1" anchor="t" anchorCtr="0" compatLnSpc="1">
              <a:prstTxWarp prst="textNoShape">
                <a:avLst/>
              </a:prstTxWarp>
            </a:bodyPr>
            <a:lstStyle/>
            <a:p>
              <a:pPr defTabSz="914224"/>
              <a:endParaRPr lang="en-US" sz="1351" kern="0" dirty="0">
                <a:solidFill>
                  <a:prstClr val="white"/>
                </a:solidFill>
              </a:endParaRPr>
            </a:p>
          </p:txBody>
        </p:sp>
        <p:sp>
          <p:nvSpPr>
            <p:cNvPr id="26" name="TextBox 25"/>
            <p:cNvSpPr txBox="1"/>
            <p:nvPr/>
          </p:nvSpPr>
          <p:spPr>
            <a:xfrm>
              <a:off x="1902085" y="5327541"/>
              <a:ext cx="1581843" cy="521489"/>
            </a:xfrm>
            <a:prstGeom prst="rect">
              <a:avLst/>
            </a:prstGeom>
            <a:noFill/>
          </p:spPr>
          <p:txBody>
            <a:bodyPr wrap="none" lIns="186494" tIns="149196" rIns="186494" bIns="149196" rtlCol="0">
              <a:spAutoFit/>
            </a:bodyPr>
            <a:lstStyle/>
            <a:p>
              <a:pPr defTabSz="914224">
                <a:lnSpc>
                  <a:spcPct val="90000"/>
                </a:lnSpc>
                <a:spcAft>
                  <a:spcPts val="612"/>
                </a:spcAft>
              </a:pPr>
              <a:r>
                <a:rPr lang="en-US" sz="1632" kern="0" dirty="0">
                  <a:gradFill>
                    <a:gsLst>
                      <a:gs pos="2917">
                        <a:schemeClr val="tx1"/>
                      </a:gs>
                      <a:gs pos="30000">
                        <a:schemeClr val="tx1"/>
                      </a:gs>
                    </a:gsLst>
                    <a:lin ang="5400000" scaled="0"/>
                  </a:gradFill>
                </a:rPr>
                <a:t>App Backend</a:t>
              </a:r>
            </a:p>
          </p:txBody>
        </p:sp>
      </p:grpSp>
      <p:grpSp>
        <p:nvGrpSpPr>
          <p:cNvPr id="28" name="Group 27"/>
          <p:cNvGrpSpPr/>
          <p:nvPr/>
        </p:nvGrpSpPr>
        <p:grpSpPr>
          <a:xfrm>
            <a:off x="7222575" y="1813072"/>
            <a:ext cx="2586406" cy="1786089"/>
            <a:chOff x="4183300" y="2238115"/>
            <a:chExt cx="2536282" cy="1751476"/>
          </a:xfrm>
        </p:grpSpPr>
        <p:sp>
          <p:nvSpPr>
            <p:cNvPr id="6" name="Freeform 61"/>
            <p:cNvSpPr>
              <a:spLocks noEditPoints="1"/>
            </p:cNvSpPr>
            <p:nvPr/>
          </p:nvSpPr>
          <p:spPr bwMode="auto">
            <a:xfrm>
              <a:off x="4987558" y="2238115"/>
              <a:ext cx="853753" cy="107946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2B84D2"/>
            </a:solidFill>
            <a:ln>
              <a:noFill/>
            </a:ln>
          </p:spPr>
          <p:txBody>
            <a:bodyPr vert="horz" wrap="square" lIns="126787" tIns="63394" rIns="126787" bIns="63394" numCol="1" anchor="t" anchorCtr="0" compatLnSpc="1">
              <a:prstTxWarp prst="textNoShape">
                <a:avLst/>
              </a:prstTxWarp>
            </a:bodyPr>
            <a:lstStyle/>
            <a:p>
              <a:pPr defTabSz="950766"/>
              <a:endParaRPr lang="en-US" sz="1942" kern="0" dirty="0">
                <a:solidFill>
                  <a:prstClr val="white"/>
                </a:solidFill>
              </a:endParaRPr>
            </a:p>
          </p:txBody>
        </p:sp>
        <p:sp>
          <p:nvSpPr>
            <p:cNvPr id="27" name="TextBox 26"/>
            <p:cNvSpPr txBox="1"/>
            <p:nvPr/>
          </p:nvSpPr>
          <p:spPr>
            <a:xfrm>
              <a:off x="4183300" y="3242079"/>
              <a:ext cx="2536282" cy="747512"/>
            </a:xfrm>
            <a:prstGeom prst="rect">
              <a:avLst/>
            </a:prstGeom>
            <a:noFill/>
          </p:spPr>
          <p:txBody>
            <a:bodyPr wrap="square" lIns="186494" tIns="149196" rIns="186494" bIns="149196" rtlCol="0">
              <a:spAutoFit/>
            </a:bodyPr>
            <a:lstStyle/>
            <a:p>
              <a:pPr algn="ctr" defTabSz="914224">
                <a:lnSpc>
                  <a:spcPct val="90000"/>
                </a:lnSpc>
                <a:spcAft>
                  <a:spcPts val="612"/>
                </a:spcAft>
              </a:pPr>
              <a:r>
                <a:rPr lang="en-US" sz="1632" kern="0" dirty="0">
                  <a:gradFill>
                    <a:gsLst>
                      <a:gs pos="2917">
                        <a:schemeClr val="tx1"/>
                      </a:gs>
                      <a:gs pos="30000">
                        <a:schemeClr val="tx1"/>
                      </a:gs>
                    </a:gsLst>
                    <a:lin ang="5400000" scaled="0"/>
                  </a:gradFill>
                </a:rPr>
                <a:t>Platform Notification Service</a:t>
              </a:r>
            </a:p>
          </p:txBody>
        </p:sp>
      </p:grpSp>
      <p:grpSp>
        <p:nvGrpSpPr>
          <p:cNvPr id="34" name="Group 33"/>
          <p:cNvGrpSpPr/>
          <p:nvPr/>
        </p:nvGrpSpPr>
        <p:grpSpPr>
          <a:xfrm>
            <a:off x="7546608" y="4877513"/>
            <a:ext cx="1938340" cy="1024303"/>
            <a:chOff x="3138772" y="5211511"/>
            <a:chExt cx="1900775" cy="1004452"/>
          </a:xfrm>
        </p:grpSpPr>
        <p:pic>
          <p:nvPicPr>
            <p:cNvPr id="35" name="Picture 34"/>
            <p:cNvPicPr>
              <a:picLocks noChangeAspect="1"/>
            </p:cNvPicPr>
            <p:nvPr/>
          </p:nvPicPr>
          <p:blipFill>
            <a:blip r:embed="rId4"/>
            <a:stretch>
              <a:fillRect/>
            </a:stretch>
          </p:blipFill>
          <p:spPr>
            <a:xfrm>
              <a:off x="3720057" y="5211511"/>
              <a:ext cx="660450" cy="660960"/>
            </a:xfrm>
            <a:prstGeom prst="rect">
              <a:avLst/>
            </a:prstGeom>
          </p:spPr>
        </p:pic>
        <p:sp>
          <p:nvSpPr>
            <p:cNvPr id="37" name="TextBox 36"/>
            <p:cNvSpPr txBox="1"/>
            <p:nvPr/>
          </p:nvSpPr>
          <p:spPr>
            <a:xfrm>
              <a:off x="3138772" y="5872471"/>
              <a:ext cx="1900775" cy="343492"/>
            </a:xfrm>
            <a:prstGeom prst="rect">
              <a:avLst/>
            </a:prstGeom>
            <a:noFill/>
          </p:spPr>
          <p:txBody>
            <a:bodyPr wrap="square" rtlCol="0">
              <a:spAutoFit/>
            </a:bodyPr>
            <a:lstStyle/>
            <a:p>
              <a:pPr algn="ctr" defTabSz="914224"/>
              <a:r>
                <a:rPr lang="en-US" sz="1632" kern="0" dirty="0">
                  <a:solidFill>
                    <a:sysClr val="windowText" lastClr="000000"/>
                  </a:solidFill>
                </a:rPr>
                <a:t>Notification Hub</a:t>
              </a:r>
            </a:p>
          </p:txBody>
        </p:sp>
      </p:grpSp>
      <p:sp>
        <p:nvSpPr>
          <p:cNvPr id="15" name="TextBox 14"/>
          <p:cNvSpPr txBox="1"/>
          <p:nvPr/>
        </p:nvSpPr>
        <p:spPr>
          <a:xfrm>
            <a:off x="7312785" y="5946110"/>
            <a:ext cx="3711319" cy="531795"/>
          </a:xfrm>
          <a:prstGeom prst="rect">
            <a:avLst/>
          </a:prstGeom>
          <a:noFill/>
        </p:spPr>
        <p:txBody>
          <a:bodyPr wrap="none" lIns="186494" tIns="149196" rIns="186494" bIns="149196" rtlCol="0">
            <a:spAutoFit/>
          </a:bodyPr>
          <a:lstStyle/>
          <a:p>
            <a:pPr marL="291380" indent="-291380" defTabSz="914224">
              <a:lnSpc>
                <a:spcPct val="90000"/>
              </a:lnSpc>
              <a:spcAft>
                <a:spcPts val="612"/>
              </a:spcAft>
              <a:buFont typeface="Arial" panose="020B0604020202020204" pitchFamily="34" charset="0"/>
              <a:buChar char="•"/>
            </a:pPr>
            <a:r>
              <a:rPr lang="en-US" sz="1632" kern="0" dirty="0">
                <a:solidFill>
                  <a:schemeClr val="accent5"/>
                </a:solidFill>
              </a:rPr>
              <a:t>Maps between tags and handles</a:t>
            </a:r>
          </a:p>
        </p:txBody>
      </p:sp>
      <p:grpSp>
        <p:nvGrpSpPr>
          <p:cNvPr id="69" name="Group 68"/>
          <p:cNvGrpSpPr/>
          <p:nvPr/>
        </p:nvGrpSpPr>
        <p:grpSpPr>
          <a:xfrm>
            <a:off x="4857862" y="2636654"/>
            <a:ext cx="2717688" cy="502990"/>
            <a:chOff x="4761989" y="2585070"/>
            <a:chExt cx="2665020" cy="493242"/>
          </a:xfrm>
        </p:grpSpPr>
        <p:sp>
          <p:nvSpPr>
            <p:cNvPr id="32" name="TextBox 31"/>
            <p:cNvSpPr txBox="1"/>
            <p:nvPr/>
          </p:nvSpPr>
          <p:spPr>
            <a:xfrm>
              <a:off x="5218646" y="2585070"/>
              <a:ext cx="1869955" cy="49324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bg2">
                      <a:lumMod val="50000"/>
                    </a:schemeClr>
                  </a:solidFill>
                  <a:latin typeface="Segoe UI Semibold" panose="020B0702040204020203" pitchFamily="34" charset="0"/>
                  <a:cs typeface="Segoe UI Semibold" panose="020B0702040204020203" pitchFamily="34" charset="0"/>
                </a:rPr>
                <a:t>1. Get PNS handle</a:t>
              </a:r>
            </a:p>
          </p:txBody>
        </p:sp>
        <p:cxnSp>
          <p:nvCxnSpPr>
            <p:cNvPr id="20" name="Straight Arrow Connector 19"/>
            <p:cNvCxnSpPr/>
            <p:nvPr/>
          </p:nvCxnSpPr>
          <p:spPr>
            <a:xfrm flipH="1">
              <a:off x="4761989" y="2585070"/>
              <a:ext cx="2665020"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4860576" y="1902044"/>
            <a:ext cx="2717688" cy="502959"/>
            <a:chOff x="4764650" y="1864696"/>
            <a:chExt cx="2665020" cy="493212"/>
          </a:xfrm>
        </p:grpSpPr>
        <p:sp>
          <p:nvSpPr>
            <p:cNvPr id="48" name="TextBox 47"/>
            <p:cNvSpPr txBox="1"/>
            <p:nvPr/>
          </p:nvSpPr>
          <p:spPr>
            <a:xfrm>
              <a:off x="5201903" y="1864696"/>
              <a:ext cx="1791709"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3">
                      <a:lumMod val="90000"/>
                    </a:schemeClr>
                  </a:solidFill>
                  <a:latin typeface="Segoe UI Semibold" panose="020B0702040204020203" pitchFamily="34" charset="0"/>
                  <a:cs typeface="Segoe UI Semibold" panose="020B0702040204020203" pitchFamily="34" charset="0"/>
                </a:rPr>
                <a:t>4. Send to device</a:t>
              </a:r>
            </a:p>
          </p:txBody>
        </p:sp>
        <p:cxnSp>
          <p:nvCxnSpPr>
            <p:cNvPr id="57" name="Straight Arrow Connector 56"/>
            <p:cNvCxnSpPr/>
            <p:nvPr/>
          </p:nvCxnSpPr>
          <p:spPr>
            <a:xfrm flipH="1">
              <a:off x="4764650" y="2280970"/>
              <a:ext cx="2665020" cy="0"/>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306681" y="2936810"/>
            <a:ext cx="2048977" cy="1499284"/>
            <a:chOff x="2260249" y="2879408"/>
            <a:chExt cx="2009268" cy="1470229"/>
          </a:xfrm>
        </p:grpSpPr>
        <p:cxnSp>
          <p:nvCxnSpPr>
            <p:cNvPr id="59" name="Straight Arrow Connector 58"/>
            <p:cNvCxnSpPr/>
            <p:nvPr/>
          </p:nvCxnSpPr>
          <p:spPr>
            <a:xfrm>
              <a:off x="4124391" y="2879408"/>
              <a:ext cx="0" cy="1470229"/>
            </a:xfrm>
            <a:prstGeom prst="straightConnector1">
              <a:avLst/>
            </a:prstGeom>
            <a:ln w="28575">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60249" y="3537571"/>
              <a:ext cx="2009268"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4">
                      <a:lumMod val="75000"/>
                    </a:schemeClr>
                  </a:solidFill>
                  <a:latin typeface="Segoe UI Semibold" panose="020B0702040204020203" pitchFamily="34" charset="0"/>
                  <a:cs typeface="Segoe UI Semibold" panose="020B0702040204020203" pitchFamily="34" charset="0"/>
                </a:rPr>
                <a:t>2. Store PNS handle</a:t>
              </a:r>
            </a:p>
          </p:txBody>
        </p:sp>
      </p:grpSp>
      <p:grpSp>
        <p:nvGrpSpPr>
          <p:cNvPr id="62" name="Group 61"/>
          <p:cNvGrpSpPr/>
          <p:nvPr/>
        </p:nvGrpSpPr>
        <p:grpSpPr>
          <a:xfrm>
            <a:off x="8420051" y="3470557"/>
            <a:ext cx="2392195" cy="1264820"/>
            <a:chOff x="3481510" y="4656212"/>
            <a:chExt cx="2345835" cy="1240308"/>
          </a:xfrm>
        </p:grpSpPr>
        <p:cxnSp>
          <p:nvCxnSpPr>
            <p:cNvPr id="63" name="Straight Arrow Connector 62"/>
            <p:cNvCxnSpPr/>
            <p:nvPr/>
          </p:nvCxnSpPr>
          <p:spPr>
            <a:xfrm flipV="1">
              <a:off x="3536505" y="4656212"/>
              <a:ext cx="0" cy="1240308"/>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81510" y="4867922"/>
              <a:ext cx="2345835" cy="767903"/>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3b. Request notification</a:t>
              </a:r>
            </a:p>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      Use device handles</a:t>
              </a:r>
            </a:p>
          </p:txBody>
        </p:sp>
      </p:grpSp>
      <p:grpSp>
        <p:nvGrpSpPr>
          <p:cNvPr id="75" name="Group 74"/>
          <p:cNvGrpSpPr/>
          <p:nvPr/>
        </p:nvGrpSpPr>
        <p:grpSpPr>
          <a:xfrm>
            <a:off x="4979374" y="4909349"/>
            <a:ext cx="2598891" cy="923868"/>
            <a:chOff x="4881145" y="4813720"/>
            <a:chExt cx="2548525" cy="905964"/>
          </a:xfrm>
        </p:grpSpPr>
        <p:cxnSp>
          <p:nvCxnSpPr>
            <p:cNvPr id="38" name="Straight Arrow Connector 37"/>
            <p:cNvCxnSpPr/>
            <p:nvPr/>
          </p:nvCxnSpPr>
          <p:spPr>
            <a:xfrm>
              <a:off x="4881145" y="5260771"/>
              <a:ext cx="2548525" cy="0"/>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81145" y="4813720"/>
              <a:ext cx="2331407"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3a. Request notification</a:t>
              </a:r>
            </a:p>
          </p:txBody>
        </p:sp>
        <p:sp>
          <p:nvSpPr>
            <p:cNvPr id="42" name="TextBox 41"/>
            <p:cNvSpPr txBox="1"/>
            <p:nvPr/>
          </p:nvSpPr>
          <p:spPr>
            <a:xfrm>
              <a:off x="5109477" y="5226472"/>
              <a:ext cx="2177071"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Use logical users/tags</a:t>
              </a:r>
            </a:p>
          </p:txBody>
        </p:sp>
      </p:grpSp>
      <p:grpSp>
        <p:nvGrpSpPr>
          <p:cNvPr id="65" name="Group 64"/>
          <p:cNvGrpSpPr/>
          <p:nvPr/>
        </p:nvGrpSpPr>
        <p:grpSpPr>
          <a:xfrm>
            <a:off x="5892751" y="3466455"/>
            <a:ext cx="2570376" cy="1268922"/>
            <a:chOff x="4907242" y="3356217"/>
            <a:chExt cx="2520562" cy="1244331"/>
          </a:xfrm>
        </p:grpSpPr>
        <p:cxnSp>
          <p:nvCxnSpPr>
            <p:cNvPr id="66" name="Straight Arrow Connector 65"/>
            <p:cNvCxnSpPr/>
            <p:nvPr/>
          </p:nvCxnSpPr>
          <p:spPr>
            <a:xfrm flipV="1">
              <a:off x="7276175" y="3356217"/>
              <a:ext cx="0" cy="1244331"/>
            </a:xfrm>
            <a:prstGeom prst="straightConnector1">
              <a:avLst/>
            </a:prstGeom>
            <a:ln w="381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907242" y="3618517"/>
              <a:ext cx="2520562"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5"/>
                  </a:solidFill>
                  <a:latin typeface="Segoe UI Semibold" panose="020B0702040204020203" pitchFamily="34" charset="0"/>
                  <a:cs typeface="Segoe UI Semibold" panose="020B0702040204020203" pitchFamily="34" charset="0"/>
                </a:rPr>
                <a:t>5. Manage device handles</a:t>
              </a:r>
            </a:p>
          </p:txBody>
        </p:sp>
      </p:grpSp>
    </p:spTree>
    <p:extLst>
      <p:ext uri="{BB962C8B-B14F-4D97-AF65-F5344CB8AC3E}">
        <p14:creationId xmlns:p14="http://schemas.microsoft.com/office/powerpoint/2010/main" val="107914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2840386" cy="1292479"/>
          </a:xfrm>
        </p:spPr>
        <p:txBody>
          <a:bodyPr/>
          <a:lstStyle/>
          <a:p>
            <a:r>
              <a:rPr lang="en-US" dirty="0"/>
              <a:t>Sync files to Azure Storage</a:t>
            </a:r>
          </a:p>
          <a:p>
            <a:r>
              <a:rPr lang="en-US" dirty="0"/>
              <a:t>Online/Offline, just like table storage</a:t>
            </a:r>
          </a:p>
        </p:txBody>
      </p:sp>
      <p:sp>
        <p:nvSpPr>
          <p:cNvPr id="3" name="Title 2"/>
          <p:cNvSpPr>
            <a:spLocks noGrp="1"/>
          </p:cNvSpPr>
          <p:nvPr>
            <p:ph type="title"/>
          </p:nvPr>
        </p:nvSpPr>
        <p:spPr/>
        <p:txBody>
          <a:bodyPr/>
          <a:lstStyle/>
          <a:p>
            <a:r>
              <a:rPr lang="en-US" dirty="0"/>
              <a:t>File sync</a:t>
            </a:r>
          </a:p>
        </p:txBody>
      </p:sp>
      <p:pic>
        <p:nvPicPr>
          <p:cNvPr id="4" name="Picture 3"/>
          <p:cNvPicPr>
            <a:picLocks noChangeAspect="1"/>
          </p:cNvPicPr>
          <p:nvPr/>
        </p:nvPicPr>
        <p:blipFill>
          <a:blip r:embed="rId3"/>
          <a:stretch>
            <a:fillRect/>
          </a:stretch>
        </p:blipFill>
        <p:spPr>
          <a:xfrm>
            <a:off x="7552909" y="3371981"/>
            <a:ext cx="5152363" cy="3622048"/>
          </a:xfrm>
          <a:prstGeom prst="rect">
            <a:avLst/>
          </a:prstGeom>
        </p:spPr>
      </p:pic>
      <p:pic>
        <p:nvPicPr>
          <p:cNvPr id="1026" name="Picture 2" descr="Requesting a SAS to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98" y="3460899"/>
            <a:ext cx="7297212" cy="344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509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Shopping Demo App</a:t>
            </a:r>
            <a:endParaRPr lang="de-DE" dirty="0">
              <a:solidFill>
                <a:schemeClr val="tx1"/>
              </a:solidFill>
            </a:endParaRPr>
          </a:p>
        </p:txBody>
      </p:sp>
      <p:sp>
        <p:nvSpPr>
          <p:cNvPr id="18" name="TextBox 17"/>
          <p:cNvSpPr txBox="1"/>
          <p:nvPr/>
        </p:nvSpPr>
        <p:spPr>
          <a:xfrm>
            <a:off x="346140" y="6208112"/>
            <a:ext cx="1758464" cy="578183"/>
          </a:xfrm>
          <a:prstGeom prst="rect">
            <a:avLst/>
          </a:prstGeom>
          <a:noFill/>
        </p:spPr>
        <p:txBody>
          <a:bodyPr wrap="square" lIns="89974" tIns="149175" rIns="186468" bIns="149175" rtlCol="0">
            <a:spAutoFit/>
          </a:bodyPr>
          <a:lstStyle/>
          <a:p>
            <a:pPr defTabSz="932239">
              <a:lnSpc>
                <a:spcPct val="90000"/>
              </a:lnSpc>
              <a:spcAft>
                <a:spcPts val="612"/>
              </a:spcAft>
            </a:pPr>
            <a:r>
              <a:rPr lang="en-US" sz="2000" kern="0" dirty="0">
                <a:gradFill>
                  <a:gsLst>
                    <a:gs pos="2917">
                      <a:srgbClr val="FFFFFF"/>
                    </a:gs>
                    <a:gs pos="30000">
                      <a:srgbClr val="FFFFFF"/>
                    </a:gs>
                  </a:gsLst>
                  <a:lin ang="5400000" scaled="0"/>
                </a:gradFill>
                <a:latin typeface="Segoe UI Semilight"/>
              </a:rPr>
              <a:t>Available on</a:t>
            </a:r>
          </a:p>
        </p:txBody>
      </p:sp>
      <p:pic>
        <p:nvPicPr>
          <p:cNvPr id="28" name="Picture 27"/>
          <p:cNvPicPr>
            <a:picLocks noChangeAspect="1"/>
          </p:cNvPicPr>
          <p:nvPr/>
        </p:nvPicPr>
        <p:blipFill>
          <a:blip r:embed="rId3"/>
          <a:stretch>
            <a:fillRect/>
          </a:stretch>
        </p:blipFill>
        <p:spPr>
          <a:xfrm>
            <a:off x="1866761" y="6243548"/>
            <a:ext cx="1609053" cy="507313"/>
          </a:xfrm>
          <a:prstGeom prst="rect">
            <a:avLst/>
          </a:prstGeom>
        </p:spPr>
      </p:pic>
      <p:pic>
        <p:nvPicPr>
          <p:cNvPr id="29" name="Picture 28"/>
          <p:cNvPicPr>
            <a:picLocks noChangeAspect="1"/>
          </p:cNvPicPr>
          <p:nvPr/>
        </p:nvPicPr>
        <p:blipFill>
          <a:blip r:embed="rId4"/>
          <a:stretch>
            <a:fillRect/>
          </a:stretch>
        </p:blipFill>
        <p:spPr>
          <a:xfrm>
            <a:off x="9465234" y="1881888"/>
            <a:ext cx="2933321" cy="5045850"/>
          </a:xfrm>
          <a:prstGeom prst="rect">
            <a:avLst/>
          </a:prstGeom>
        </p:spPr>
      </p:pic>
      <p:pic>
        <p:nvPicPr>
          <p:cNvPr id="30" name="Picture 29"/>
          <p:cNvPicPr>
            <a:picLocks noChangeAspect="1"/>
          </p:cNvPicPr>
          <p:nvPr/>
        </p:nvPicPr>
        <p:blipFill>
          <a:blip r:embed="rId5"/>
          <a:stretch>
            <a:fillRect/>
          </a:stretch>
        </p:blipFill>
        <p:spPr>
          <a:xfrm>
            <a:off x="6093409" y="1568365"/>
            <a:ext cx="2793910" cy="4806037"/>
          </a:xfrm>
          <a:prstGeom prst="rect">
            <a:avLst/>
          </a:prstGeom>
        </p:spPr>
      </p:pic>
      <p:sp>
        <p:nvSpPr>
          <p:cNvPr id="33" name="Shape 183"/>
          <p:cNvSpPr txBox="1">
            <a:spLocks/>
          </p:cNvSpPr>
          <p:nvPr/>
        </p:nvSpPr>
        <p:spPr>
          <a:xfrm>
            <a:off x="133481" y="1296699"/>
            <a:ext cx="5075612" cy="1949109"/>
          </a:xfrm>
          <a:prstGeom prst="rect">
            <a:avLst/>
          </a:prstGeom>
        </p:spPr>
        <p:txBody>
          <a:bodyPr vert="horz" wrap="square" lIns="124309" tIns="124309" rIns="124309" bIns="124309" rtlCol="0" anchor="t" anchorCtr="0">
            <a:noAutofit/>
          </a:bodyPr>
          <a:lstStyle>
            <a:lvl1pPr marL="0" marR="0" lvl="0" indent="0" algn="l" defTabSz="913355" rtl="0" eaLnBrk="1" fontAlgn="auto" latinLnBrk="0" hangingPunct="1">
              <a:lnSpc>
                <a:spcPct val="90000"/>
              </a:lnSpc>
              <a:spcBef>
                <a:spcPts val="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lvl="1" indent="-236285" algn="l" defTabSz="913355" rtl="0" eaLnBrk="1" fontAlgn="auto" latinLnBrk="0" hangingPunct="1">
              <a:lnSpc>
                <a:spcPct val="90000"/>
              </a:lnSpc>
              <a:spcBef>
                <a:spcPts val="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lvl="2"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lvl="3"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lvl="4" indent="-223849" algn="l" defTabSz="913355" rtl="0" eaLnBrk="1" fontAlgn="auto" latinLnBrk="0" hangingPunct="1">
              <a:lnSpc>
                <a:spcPct val="90000"/>
              </a:lnSpc>
              <a:spcBef>
                <a:spcPts val="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lvl="5"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6pPr>
            <a:lvl7pPr marL="2968405" lvl="6"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7pPr>
            <a:lvl8pPr marL="3425084" lvl="7"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8pPr>
            <a:lvl9pPr marL="3881763" lvl="8"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9pPr>
          </a:lstStyle>
          <a:p>
            <a:pPr marL="0" lvl="6" indent="0" defTabSz="913180">
              <a:buNone/>
            </a:pPr>
            <a:r>
              <a:rPr lang="en-US" sz="2400" dirty="0">
                <a:latin typeface="+mj-lt"/>
                <a:ea typeface="Segoe UI Semilight" charset="0"/>
                <a:cs typeface="Segoe UI Semilight" charset="0"/>
              </a:rPr>
              <a:t>Azure Services:</a:t>
            </a:r>
          </a:p>
          <a:p>
            <a:pPr marL="349656" lvl="6" indent="-349656" defTabSz="913180"/>
            <a:r>
              <a:rPr lang="en-US" sz="2400" dirty="0">
                <a:latin typeface="+mj-lt"/>
                <a:ea typeface="Segoe UI Semilight" charset="0"/>
                <a:cs typeface="Segoe UI Semilight" charset="0"/>
              </a:rPr>
              <a:t>Cognitive Services (Emotion API)</a:t>
            </a:r>
          </a:p>
          <a:p>
            <a:pPr marL="349656" lvl="6" indent="-349656" defTabSz="913180"/>
            <a:r>
              <a:rPr lang="en-US" sz="2400" dirty="0">
                <a:latin typeface="+mj-lt"/>
                <a:ea typeface="Segoe UI Semilight" charset="0"/>
                <a:cs typeface="Segoe UI Semilight" charset="0"/>
              </a:rPr>
              <a:t>Storage </a:t>
            </a:r>
          </a:p>
          <a:p>
            <a:pPr marL="349656" lvl="6" indent="-349656" defTabSz="913180"/>
            <a:r>
              <a:rPr lang="en-US" sz="2400" dirty="0">
                <a:latin typeface="+mj-lt"/>
                <a:ea typeface="Segoe UI Semilight" charset="0"/>
                <a:cs typeface="Segoe UI Semilight" charset="0"/>
              </a:rPr>
              <a:t>On/offline sync</a:t>
            </a:r>
          </a:p>
          <a:p>
            <a:pPr marL="349656" lvl="6" indent="-349656" defTabSz="913180"/>
            <a:r>
              <a:rPr lang="en-US" sz="2400" dirty="0">
                <a:latin typeface="+mj-lt"/>
                <a:ea typeface="Segoe UI Semilight" charset="0"/>
                <a:cs typeface="Segoe UI Semilight" charset="0"/>
              </a:rPr>
              <a:t>Push notifications</a:t>
            </a:r>
          </a:p>
          <a:p>
            <a:pPr marL="349656" lvl="6" indent="-349656" defTabSz="913180"/>
            <a:r>
              <a:rPr lang="en-US" sz="2400" dirty="0">
                <a:latin typeface="+mj-lt"/>
                <a:ea typeface="Segoe UI Semilight" charset="0"/>
                <a:cs typeface="Segoe UI Semilight" charset="0"/>
              </a:rPr>
              <a:t>Authentication</a:t>
            </a:r>
          </a:p>
          <a:p>
            <a:pPr marL="349656" lvl="6" indent="-349656" defTabSz="913180"/>
            <a:endParaRPr lang="en-US" sz="1907" dirty="0">
              <a:latin typeface="+mj-lt"/>
              <a:ea typeface="Segoe UI Semilight" charset="0"/>
              <a:cs typeface="Segoe UI Semilight" charset="0"/>
            </a:endParaRPr>
          </a:p>
          <a:p>
            <a:pPr marL="0" lvl="6" indent="0" defTabSz="913180">
              <a:buNone/>
            </a:pPr>
            <a:endParaRPr lang="en-US" sz="1907" dirty="0">
              <a:latin typeface="+mj-lt"/>
              <a:ea typeface="Segoe UI Semilight" charset="0"/>
              <a:cs typeface="Segoe UI Semilight" charset="0"/>
            </a:endParaRPr>
          </a:p>
          <a:p>
            <a:pPr marL="233093" indent="-233093" defTabSz="913180">
              <a:lnSpc>
                <a:spcPct val="100000"/>
              </a:lnSpc>
              <a:buFont typeface="Arial" panose="020B0604020202020204" pitchFamily="34" charset="0"/>
              <a:buChar char="•"/>
            </a:pPr>
            <a:endParaRPr lang="en-US" sz="1360" dirty="0">
              <a:solidFill>
                <a:schemeClr val="tx1"/>
              </a:solidFill>
              <a:ea typeface="Segoe UI" charset="0"/>
              <a:cs typeface="Segoe UI" charset="0"/>
            </a:endParaRPr>
          </a:p>
          <a:p>
            <a:pPr marL="233093" indent="-233093" defTabSz="913180">
              <a:lnSpc>
                <a:spcPct val="100000"/>
              </a:lnSpc>
              <a:buFont typeface="Arial" panose="020B0604020202020204" pitchFamily="34" charset="0"/>
              <a:buChar char="•"/>
            </a:pPr>
            <a:endParaRPr lang="x-none" sz="1360"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 sz="1224" dirty="0">
              <a:solidFill>
                <a:schemeClr val="tx1"/>
              </a:solidFill>
              <a:ea typeface="Segoe UI" charset="0"/>
              <a:cs typeface="Segoe UI" charset="0"/>
            </a:endParaRPr>
          </a:p>
        </p:txBody>
      </p:sp>
      <p:sp>
        <p:nvSpPr>
          <p:cNvPr id="14" name="Rectangle 13"/>
          <p:cNvSpPr/>
          <p:nvPr/>
        </p:nvSpPr>
        <p:spPr>
          <a:xfrm>
            <a:off x="133481" y="4023908"/>
            <a:ext cx="6216474" cy="1224224"/>
          </a:xfrm>
          <a:prstGeom prst="rect">
            <a:avLst/>
          </a:prstGeom>
        </p:spPr>
        <p:txBody>
          <a:bodyPr>
            <a:spAutoFit/>
          </a:bodyPr>
          <a:lstStyle/>
          <a:p>
            <a:pPr defTabSz="914224"/>
            <a:r>
              <a:rPr lang="en-US" sz="2400" kern="0" dirty="0">
                <a:solidFill>
                  <a:sysClr val="windowText" lastClr="000000"/>
                </a:solidFill>
                <a:latin typeface="+mj-lt"/>
              </a:rPr>
              <a:t>What’s Available:</a:t>
            </a:r>
          </a:p>
          <a:p>
            <a:pPr marL="291380" indent="-291380" defTabSz="914224">
              <a:buFont typeface="Arial" charset="0"/>
              <a:buChar char="•"/>
            </a:pPr>
            <a:r>
              <a:rPr lang="en-US" sz="2400" kern="0" dirty="0">
                <a:solidFill>
                  <a:sysClr val="windowText" lastClr="000000"/>
                </a:solidFill>
                <a:latin typeface="+mj-lt"/>
              </a:rPr>
              <a:t>Complete sample app with documentation</a:t>
            </a:r>
          </a:p>
          <a:p>
            <a:pPr marL="291380" indent="-291380" defTabSz="914224">
              <a:buFont typeface="Arial" charset="0"/>
              <a:buChar char="•"/>
            </a:pPr>
            <a:r>
              <a:rPr lang="en-US" sz="2400" kern="0" dirty="0">
                <a:solidFill>
                  <a:sysClr val="windowText" lastClr="000000"/>
                </a:solidFill>
                <a:latin typeface="+mj-lt"/>
              </a:rPr>
              <a:t>Individual “quick starts”</a:t>
            </a:r>
          </a:p>
        </p:txBody>
      </p:sp>
      <p:pic>
        <p:nvPicPr>
          <p:cNvPr id="15" name="Picture 14"/>
          <p:cNvPicPr>
            <a:picLocks noChangeAspect="1"/>
          </p:cNvPicPr>
          <p:nvPr/>
        </p:nvPicPr>
        <p:blipFill>
          <a:blip r:embed="rId6"/>
          <a:stretch>
            <a:fillRect/>
          </a:stretch>
        </p:blipFill>
        <p:spPr>
          <a:xfrm>
            <a:off x="7889368" y="295731"/>
            <a:ext cx="2754911" cy="4738951"/>
          </a:xfrm>
          <a:prstGeom prst="rect">
            <a:avLst/>
          </a:prstGeom>
        </p:spPr>
      </p:pic>
      <p:sp>
        <p:nvSpPr>
          <p:cNvPr id="3" name="Rectangle 2"/>
          <p:cNvSpPr/>
          <p:nvPr/>
        </p:nvSpPr>
        <p:spPr>
          <a:xfrm>
            <a:off x="75886" y="6326411"/>
            <a:ext cx="6144336" cy="348433"/>
          </a:xfrm>
          <a:prstGeom prst="rect">
            <a:avLst/>
          </a:prstGeom>
        </p:spPr>
        <p:txBody>
          <a:bodyPr wrap="none">
            <a:spAutoFit/>
          </a:bodyPr>
          <a:lstStyle/>
          <a:p>
            <a:pPr defTabSz="914224">
              <a:lnSpc>
                <a:spcPct val="90000"/>
              </a:lnSpc>
              <a:spcAft>
                <a:spcPts val="600"/>
              </a:spcAft>
            </a:pPr>
            <a:r>
              <a:rPr lang="en-GB" kern="0" dirty="0">
                <a:solidFill>
                  <a:sysClr val="windowText" lastClr="000000"/>
                </a:solidFill>
              </a:rPr>
              <a:t>github.com/Microsoft/</a:t>
            </a:r>
            <a:r>
              <a:rPr lang="en-GB" kern="0" dirty="0" err="1">
                <a:solidFill>
                  <a:sysClr val="windowText" lastClr="000000"/>
                </a:solidFill>
              </a:rPr>
              <a:t>XamarinAzure_ShoppingDemoApp</a:t>
            </a:r>
            <a:endParaRPr lang="en-GB" kern="0" dirty="0">
              <a:solidFill>
                <a:sysClr val="windowText" lastClr="000000"/>
              </a:solidFill>
            </a:endParaRPr>
          </a:p>
        </p:txBody>
      </p:sp>
    </p:spTree>
    <p:extLst>
      <p:ext uri="{BB962C8B-B14F-4D97-AF65-F5344CB8AC3E}">
        <p14:creationId xmlns:p14="http://schemas.microsoft.com/office/powerpoint/2010/main" val="1099665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894" y="3945216"/>
            <a:ext cx="10084853" cy="1290673"/>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28681" y="5752827"/>
            <a:ext cx="11579115" cy="67201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2400" kern="0" dirty="0">
                <a:solidFill>
                  <a:srgbClr val="70ACBB"/>
                </a:solidFill>
              </a:rPr>
              <a:t>Shared C# codebase  </a:t>
            </a:r>
            <a:r>
              <a:rPr lang="en-US" sz="2400" kern="0" dirty="0">
                <a:solidFill>
                  <a:srgbClr val="6FBD23"/>
                </a:solidFill>
              </a:rPr>
              <a:t>•</a:t>
            </a:r>
            <a:r>
              <a:rPr lang="en-US" sz="2400" kern="0" dirty="0">
                <a:solidFill>
                  <a:srgbClr val="16ACEE"/>
                </a:solidFill>
              </a:rPr>
              <a:t>  </a:t>
            </a:r>
            <a:r>
              <a:rPr lang="en-US" sz="2400" kern="0" dirty="0">
                <a:solidFill>
                  <a:srgbClr val="70ACBB"/>
                </a:solidFill>
              </a:rPr>
              <a:t>100% native API access</a:t>
            </a:r>
            <a:r>
              <a:rPr lang="en-US" sz="2400" kern="0" dirty="0">
                <a:solidFill>
                  <a:srgbClr val="16ACEE"/>
                </a:solidFill>
              </a:rPr>
              <a:t>  </a:t>
            </a:r>
            <a:r>
              <a:rPr lang="en-US" sz="2400" kern="0" dirty="0">
                <a:solidFill>
                  <a:srgbClr val="6FBD23"/>
                </a:solidFill>
              </a:rPr>
              <a:t>•</a:t>
            </a:r>
            <a:r>
              <a:rPr lang="en-US" sz="2400" kern="0" dirty="0">
                <a:solidFill>
                  <a:srgbClr val="16ACEE"/>
                </a:solidFill>
              </a:rPr>
              <a:t>  </a:t>
            </a:r>
            <a:r>
              <a:rPr lang="en-US" sz="2400" kern="0" dirty="0">
                <a:solidFill>
                  <a:srgbClr val="70ACBB"/>
                </a:solidFill>
              </a:rPr>
              <a:t>High performance</a:t>
            </a:r>
          </a:p>
        </p:txBody>
      </p:sp>
      <p:grpSp>
        <p:nvGrpSpPr>
          <p:cNvPr id="11" name="Group 10"/>
          <p:cNvGrpSpPr/>
          <p:nvPr/>
        </p:nvGrpSpPr>
        <p:grpSpPr>
          <a:xfrm>
            <a:off x="1184894" y="1538551"/>
            <a:ext cx="10077330" cy="4150428"/>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Windows C# UI</a:t>
              </a:r>
            </a:p>
          </p:txBody>
        </p:sp>
        <p:sp>
          <p:nvSpPr>
            <p:cNvPr id="43" name="TextBox 42"/>
            <p:cNvSpPr txBox="1"/>
            <p:nvPr/>
          </p:nvSpPr>
          <p:spPr>
            <a:xfrm>
              <a:off x="339680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Android C# UI</a:t>
              </a:r>
            </a:p>
          </p:txBody>
        </p:sp>
        <p:sp>
          <p:nvSpPr>
            <p:cNvPr id="19" name="TextBox 18"/>
            <p:cNvSpPr txBox="1"/>
            <p:nvPr/>
          </p:nvSpPr>
          <p:spPr>
            <a:xfrm>
              <a:off x="1208990" y="2894802"/>
              <a:ext cx="6521889"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kern="0">
                <a:ln w="38100" cmpd="sng">
                  <a:solidFill>
                    <a:srgbClr val="000000"/>
                  </a:solidFill>
                  <a:prstDash val="dash"/>
                </a:ln>
                <a:solidFill>
                  <a:srgbClr val="404040"/>
                </a:solidFill>
              </a:endParaRPr>
            </a:p>
          </p:txBody>
        </p:sp>
        <p:sp>
          <p:nvSpPr>
            <p:cNvPr id="5" name="Oval 44"/>
            <p:cNvSpPr/>
            <p:nvPr/>
          </p:nvSpPr>
          <p:spPr bwMode="auto">
            <a:xfrm>
              <a:off x="1969228" y="155492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156896" y="1554924"/>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6343881" y="1554924"/>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C# Server</a:t>
              </a:r>
            </a:p>
          </p:txBody>
        </p:sp>
        <p:sp>
          <p:nvSpPr>
            <p:cNvPr id="47" name="Oval 46"/>
            <p:cNvSpPr/>
            <p:nvPr/>
          </p:nvSpPr>
          <p:spPr bwMode="auto">
            <a:xfrm>
              <a:off x="8309005" y="1554924"/>
              <a:ext cx="625793" cy="625793"/>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71942"/>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198" kern="0" dirty="0">
                  <a:solidFill>
                    <a:srgbClr val="FFFFFF"/>
                  </a:solidFill>
                  <a:latin typeface="+mj-lt"/>
                </a:rPr>
                <a:t>Linux/Mono</a:t>
              </a:r>
            </a:p>
            <a:p>
              <a:pPr algn="ctr" defTabSz="932114" fontAlgn="base">
                <a:spcBef>
                  <a:spcPct val="0"/>
                </a:spcBef>
                <a:spcAft>
                  <a:spcPct val="0"/>
                </a:spcAft>
              </a:pPr>
              <a:r>
                <a:rPr lang="en-US" sz="1198" kern="0" dirty="0" err="1">
                  <a:solidFill>
                    <a:srgbClr val="FFFFFF"/>
                  </a:solidFill>
                  <a:latin typeface="+mj-lt"/>
                </a:rPr>
                <a:t>CoreCLR</a:t>
              </a:r>
              <a:endParaRPr lang="en-US" sz="1198" kern="0" dirty="0">
                <a:solidFill>
                  <a:srgbClr val="FFFFFF"/>
                </a:solidFill>
                <a:latin typeface="+mj-lt"/>
              </a:endParaRPr>
            </a:p>
          </p:txBody>
        </p:sp>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7777067" y="2274476"/>
              <a:ext cx="1690917"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Azure</a:t>
              </a:r>
            </a:p>
          </p:txBody>
        </p:sp>
      </p:grpSp>
      <p:sp>
        <p:nvSpPr>
          <p:cNvPr id="50" name="TextBox 49"/>
          <p:cNvSpPr txBox="1"/>
          <p:nvPr/>
        </p:nvSpPr>
        <p:spPr>
          <a:xfrm>
            <a:off x="1198739" y="4067700"/>
            <a:ext cx="10063484" cy="922969"/>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Client/Server</a:t>
            </a:r>
          </a:p>
        </p:txBody>
      </p:sp>
      <p:sp>
        <p:nvSpPr>
          <p:cNvPr id="3" name="Title 2"/>
          <p:cNvSpPr>
            <a:spLocks noGrp="1"/>
          </p:cNvSpPr>
          <p:nvPr>
            <p:ph type="title"/>
          </p:nvPr>
        </p:nvSpPr>
        <p:spPr/>
        <p:txBody>
          <a:bodyPr/>
          <a:lstStyle/>
          <a:p>
            <a:r>
              <a:rPr lang="en-US" dirty="0"/>
              <a:t>Mobile + Server</a:t>
            </a:r>
          </a:p>
        </p:txBody>
      </p:sp>
      <p:pic>
        <p:nvPicPr>
          <p:cNvPr id="51"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6"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15924" y="1592047"/>
            <a:ext cx="484771" cy="565010"/>
          </a:xfrm>
          <a:prstGeom prst="rect">
            <a:avLst/>
          </a:prstGeom>
        </p:spPr>
      </p:pic>
      <p:pic>
        <p:nvPicPr>
          <p:cNvPr id="53" name="Picture 5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62779" y="1592047"/>
            <a:ext cx="484771" cy="565010"/>
          </a:xfrm>
          <a:prstGeom prst="rect">
            <a:avLst/>
          </a:prstGeom>
        </p:spPr>
      </p:pic>
      <p:pic>
        <p:nvPicPr>
          <p:cNvPr id="2" name="Picture 1"/>
          <p:cNvPicPr>
            <a:picLocks noChangeAspect="1"/>
          </p:cNvPicPr>
          <p:nvPr/>
        </p:nvPicPr>
        <p:blipFill>
          <a:blip r:embed="rId5">
            <a:lum bright="70000" contrast="-70000"/>
          </a:blip>
          <a:stretch>
            <a:fillRect/>
          </a:stretch>
        </p:blipFill>
        <p:spPr>
          <a:xfrm>
            <a:off x="10180480" y="1611563"/>
            <a:ext cx="463959" cy="463959"/>
          </a:xfrm>
          <a:prstGeom prst="rect">
            <a:avLst/>
          </a:prstGeom>
        </p:spPr>
      </p:pic>
      <p:pic>
        <p:nvPicPr>
          <p:cNvPr id="4" name="Picture 3"/>
          <p:cNvPicPr>
            <a:picLocks noChangeAspect="1"/>
          </p:cNvPicPr>
          <p:nvPr/>
        </p:nvPicPr>
        <p:blipFill>
          <a:blip r:embed="rId6">
            <a:biLevel thresh="25000"/>
          </a:blip>
          <a:stretch>
            <a:fillRect/>
          </a:stretch>
        </p:blipFill>
        <p:spPr>
          <a:xfrm>
            <a:off x="4174219" y="1583888"/>
            <a:ext cx="568792" cy="568792"/>
          </a:xfrm>
          <a:prstGeom prst="rect">
            <a:avLst/>
          </a:prstGeom>
        </p:spPr>
      </p:pic>
    </p:spTree>
    <p:extLst>
      <p:ext uri="{BB962C8B-B14F-4D97-AF65-F5344CB8AC3E}">
        <p14:creationId xmlns:p14="http://schemas.microsoft.com/office/powerpoint/2010/main" val="3265434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3192581"/>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a:solidFill>
                  <a:schemeClr val="tx1"/>
                </a:solidFill>
              </a:rPr>
              <a:t>DEMO</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1289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1883829" cy="2511101"/>
          </a:xfrm>
        </p:spPr>
        <p:txBody>
          <a:bodyPr/>
          <a:lstStyle/>
          <a:p>
            <a:r>
              <a:rPr lang="en-US" dirty="0"/>
              <a:t>Plan for global reach</a:t>
            </a:r>
          </a:p>
          <a:p>
            <a:r>
              <a:rPr lang="en-US" dirty="0"/>
              <a:t>Always cache data locally</a:t>
            </a:r>
          </a:p>
          <a:p>
            <a:r>
              <a:rPr lang="en-US" dirty="0"/>
              <a:t>Assume success and push updates on re-connect</a:t>
            </a:r>
          </a:p>
          <a:p>
            <a:r>
              <a:rPr lang="en-US" dirty="0"/>
              <a:t>Select a backend that grows with you</a:t>
            </a: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9355455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529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632" y="254506"/>
            <a:ext cx="6485512" cy="6485512"/>
          </a:xfrm>
          <a:prstGeom prst="rect">
            <a:avLst/>
          </a:prstGeom>
        </p:spPr>
      </p:pic>
      <p:sp>
        <p:nvSpPr>
          <p:cNvPr id="3" name="Title 1"/>
          <p:cNvSpPr txBox="1">
            <a:spLocks/>
          </p:cNvSpPr>
          <p:nvPr/>
        </p:nvSpPr>
        <p:spPr>
          <a:xfrm>
            <a:off x="5650443" y="3097293"/>
            <a:ext cx="6068699" cy="799941"/>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4798" dirty="0">
                <a:solidFill>
                  <a:srgbClr val="FFFFFF"/>
                </a:solidFill>
              </a:rPr>
              <a:t>Get started today</a:t>
            </a:r>
          </a:p>
          <a:p>
            <a:pPr defTabSz="932384"/>
            <a:r>
              <a:rPr lang="en-US" sz="4798" dirty="0">
                <a:solidFill>
                  <a:srgbClr val="FFFFFF"/>
                </a:solidFill>
              </a:rPr>
              <a:t>xamarin.com/download</a:t>
            </a:r>
          </a:p>
          <a:p>
            <a:pPr defTabSz="932384"/>
            <a:r>
              <a:rPr lang="en-US" sz="4798" dirty="0">
                <a:solidFill>
                  <a:srgbClr val="FFFFFF"/>
                </a:solidFill>
              </a:rPr>
              <a:t>xamarin.com/azure</a:t>
            </a:r>
          </a:p>
          <a:p>
            <a:pPr defTabSz="932384"/>
            <a:r>
              <a:rPr lang="en-US" sz="4798" dirty="0">
                <a:solidFill>
                  <a:srgbClr val="FFFFFF"/>
                </a:solidFill>
              </a:rPr>
              <a:t>xamarin.com/dev-ops</a:t>
            </a:r>
          </a:p>
        </p:txBody>
      </p:sp>
    </p:spTree>
    <p:extLst>
      <p:ext uri="{BB962C8B-B14F-4D97-AF65-F5344CB8AC3E}">
        <p14:creationId xmlns:p14="http://schemas.microsoft.com/office/powerpoint/2010/main" val="19865480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3192581"/>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Q &amp; A</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728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dirty="0"/>
              <a:t>The best apps stand out</a:t>
            </a:r>
          </a:p>
        </p:txBody>
      </p:sp>
    </p:spTree>
    <p:extLst>
      <p:ext uri="{BB962C8B-B14F-4D97-AF65-F5344CB8AC3E}">
        <p14:creationId xmlns:p14="http://schemas.microsoft.com/office/powerpoint/2010/main" val="274782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66209" indent="-466209">
              <a:buFont typeface="Arial" charset="0"/>
              <a:buChar char="•"/>
            </a:pPr>
            <a:r>
              <a:rPr lang="en-US" dirty="0"/>
              <a:t>Crashes</a:t>
            </a:r>
          </a:p>
          <a:p>
            <a:pPr marL="466209" indent="-466209">
              <a:buFont typeface="Arial" charset="0"/>
              <a:buChar char="•"/>
            </a:pPr>
            <a:r>
              <a:rPr lang="en-US" dirty="0"/>
              <a:t>Hard to navigate, poor UI, bad user experience</a:t>
            </a:r>
          </a:p>
          <a:p>
            <a:pPr marL="466209" indent="-466209">
              <a:buFont typeface="Arial" charset="0"/>
              <a:buChar char="•"/>
            </a:pPr>
            <a:r>
              <a:rPr lang="en-US" dirty="0"/>
              <a:t>Features not as advertised</a:t>
            </a:r>
          </a:p>
          <a:p>
            <a:pPr marL="466209" indent="-466209">
              <a:buFont typeface="Arial" charset="0"/>
              <a:buChar char="•"/>
            </a:pPr>
            <a:r>
              <a:rPr lang="en-US" dirty="0"/>
              <a:t>Slow or </a:t>
            </a:r>
            <a:r>
              <a:rPr lang="en-US" dirty="0" err="1"/>
              <a:t>laggy</a:t>
            </a:r>
            <a:r>
              <a:rPr lang="en-US" dirty="0"/>
              <a:t> experience</a:t>
            </a:r>
          </a:p>
          <a:p>
            <a:pPr marL="466209" indent="-466209">
              <a:buFont typeface="Arial" charset="0"/>
              <a:buChar char="•"/>
            </a:pPr>
            <a:r>
              <a:rPr lang="en-US" dirty="0"/>
              <a:t>Data not available when you need it</a:t>
            </a:r>
          </a:p>
          <a:p>
            <a:pPr marL="466209" indent="-466209">
              <a:buFont typeface="Arial" charset="0"/>
              <a:buChar char="•"/>
            </a:pPr>
            <a:endParaRPr lang="en-US" dirty="0"/>
          </a:p>
          <a:p>
            <a:pPr marL="466209" indent="-466209">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
        <p:nvSpPr>
          <p:cNvPr id="4" name="Arrow: Down 3"/>
          <p:cNvSpPr/>
          <p:nvPr/>
        </p:nvSpPr>
        <p:spPr bwMode="auto">
          <a:xfrm rot="5400000">
            <a:off x="8746270" y="3595689"/>
            <a:ext cx="2258652" cy="15126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4392" y="3709658"/>
            <a:ext cx="8516569" cy="1450510"/>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89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dirty="0"/>
              <a:t>Always connected?</a:t>
            </a:r>
          </a:p>
        </p:txBody>
      </p:sp>
    </p:spTree>
    <p:extLst>
      <p:ext uri="{BB962C8B-B14F-4D97-AF65-F5344CB8AC3E}">
        <p14:creationId xmlns:p14="http://schemas.microsoft.com/office/powerpoint/2010/main" val="47814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a:stretch>
            <a:fillRect/>
          </a:stretch>
        </p:blipFill>
        <p:spPr>
          <a:xfrm>
            <a:off x="1764" y="232292"/>
            <a:ext cx="12432948" cy="6058264"/>
          </a:xfrm>
          <a:prstGeom prst="rect">
            <a:avLst/>
          </a:prstGeom>
        </p:spPr>
      </p:pic>
      <p:sp>
        <p:nvSpPr>
          <p:cNvPr id="7" name="Rectangle 6"/>
          <p:cNvSpPr/>
          <p:nvPr/>
        </p:nvSpPr>
        <p:spPr>
          <a:xfrm>
            <a:off x="8733088" y="6611775"/>
            <a:ext cx="4649755" cy="382254"/>
          </a:xfrm>
          <a:prstGeom prst="rect">
            <a:avLst/>
          </a:prstGeom>
        </p:spPr>
        <p:txBody>
          <a:bodyPr wrap="square">
            <a:spAutoFit/>
          </a:bodyPr>
          <a:lstStyle/>
          <a:p>
            <a:pPr defTabSz="914224"/>
            <a:r>
              <a:rPr lang="en-US" sz="1836" kern="0">
                <a:solidFill>
                  <a:sysClr val="windowText" lastClr="000000"/>
                </a:solidFill>
              </a:rPr>
              <a:t>opensignal.com</a:t>
            </a:r>
            <a:r>
              <a:rPr lang="en-US" sz="1836" kern="0" dirty="0">
                <a:solidFill>
                  <a:sysClr val="windowText" lastClr="000000"/>
                </a:solidFill>
              </a:rPr>
              <a:t>/coverage-maps</a:t>
            </a:r>
          </a:p>
        </p:txBody>
      </p:sp>
    </p:spTree>
    <p:extLst>
      <p:ext uri="{BB962C8B-B14F-4D97-AF65-F5344CB8AC3E}">
        <p14:creationId xmlns:p14="http://schemas.microsoft.com/office/powerpoint/2010/main" val="110082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88661" y="497"/>
            <a:ext cx="11259154" cy="6993533"/>
          </a:xfrm>
          <a:prstGeom prst="rect">
            <a:avLst/>
          </a:prstGeom>
        </p:spPr>
      </p:pic>
    </p:spTree>
    <p:extLst>
      <p:ext uri="{BB962C8B-B14F-4D97-AF65-F5344CB8AC3E}">
        <p14:creationId xmlns:p14="http://schemas.microsoft.com/office/powerpoint/2010/main" val="10420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81659" y="497"/>
            <a:ext cx="11273158" cy="6993533"/>
          </a:xfrm>
          <a:prstGeom prst="rect">
            <a:avLst/>
          </a:prstGeom>
        </p:spPr>
      </p:pic>
    </p:spTree>
    <p:extLst>
      <p:ext uri="{BB962C8B-B14F-4D97-AF65-F5344CB8AC3E}">
        <p14:creationId xmlns:p14="http://schemas.microsoft.com/office/powerpoint/2010/main" val="167175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a:t>What about a backend?</a:t>
            </a:r>
            <a:endParaRPr lang="en-US" dirty="0"/>
          </a:p>
        </p:txBody>
      </p:sp>
    </p:spTree>
    <p:extLst>
      <p:ext uri="{BB962C8B-B14F-4D97-AF65-F5344CB8AC3E}">
        <p14:creationId xmlns:p14="http://schemas.microsoft.com/office/powerpoint/2010/main" val="1700219395"/>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2006/metadata/properties"/>
    <ds:schemaRef ds:uri="http://schemas.openxmlformats.org/package/2006/metadata/core-properties"/>
    <ds:schemaRef ds:uri="http://purl.org/dc/dcmitype/"/>
    <ds:schemaRef ds:uri="http://www.w3.org/XML/1998/namespace"/>
    <ds:schemaRef ds:uri="http://schemas.microsoft.com/office/infopath/2007/PartnerControls"/>
    <ds:schemaRef ds:uri="http://schemas.microsoft.com/office/2006/documentManagement/types"/>
    <ds:schemaRef ds:uri="630a2e83-186a-4a0f-ab27-bee8a8096abc"/>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17</TotalTime>
  <Words>1604</Words>
  <Application>Microsoft Office PowerPoint</Application>
  <PresentationFormat>Custom</PresentationFormat>
  <Paragraphs>234</Paragraphs>
  <Slides>27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Calibri</vt:lpstr>
      <vt:lpstr>Consolas</vt:lpstr>
      <vt:lpstr>Courier New</vt:lpstr>
      <vt:lpstr>Segoe Light</vt:lpstr>
      <vt:lpstr>Segoe UI</vt:lpstr>
      <vt:lpstr>Segoe UI Light</vt:lpstr>
      <vt:lpstr>Segoe UI Semibold</vt:lpstr>
      <vt:lpstr>Segoe UI Semilight</vt:lpstr>
      <vt:lpstr>Times New Roman</vt:lpstr>
      <vt:lpstr>Wingdings</vt:lpstr>
      <vt:lpstr>WHITE TEMPLATE</vt:lpstr>
      <vt:lpstr>PowerPoint Presentation</vt:lpstr>
      <vt:lpstr>Connected &amp; Disconnected  Apps with Azure Mobile Apps</vt:lpstr>
      <vt:lpstr>The best apps stand out</vt:lpstr>
      <vt:lpstr>Bad app experiences</vt:lpstr>
      <vt:lpstr>Always connected?</vt:lpstr>
      <vt:lpstr>PowerPoint Presentation</vt:lpstr>
      <vt:lpstr>PowerPoint Presentation</vt:lpstr>
      <vt:lpstr>PowerPoint Presentation</vt:lpstr>
      <vt:lpstr>What about a backend?</vt:lpstr>
      <vt:lpstr>PowerPoint Presentation</vt:lpstr>
      <vt:lpstr>Why Azure Mobile Apps?</vt:lpstr>
      <vt:lpstr>Azure Mobile Apps</vt:lpstr>
      <vt:lpstr>Let’s build a backend</vt:lpstr>
      <vt:lpstr>Create a Mobile Service</vt:lpstr>
      <vt:lpstr>Create tables</vt:lpstr>
      <vt:lpstr>Push and pull with sync table</vt:lpstr>
      <vt:lpstr>Query local table</vt:lpstr>
      <vt:lpstr>User authentication</vt:lpstr>
      <vt:lpstr>Much More</vt:lpstr>
      <vt:lpstr>Push notifications with Notification Hub</vt:lpstr>
      <vt:lpstr>File sync</vt:lpstr>
      <vt:lpstr>Shopping Demo App</vt:lpstr>
      <vt:lpstr>Mobile + Server</vt:lpstr>
      <vt:lpstr>PowerPoint Presentation</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Akram, Naweed</cp:lastModifiedBy>
  <cp:revision>11</cp:revision>
  <dcterms:created xsi:type="dcterms:W3CDTF">2017-02-22T22:03:09Z</dcterms:created>
  <dcterms:modified xsi:type="dcterms:W3CDTF">2017-05-08T08:59:10Z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